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6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Lst>
  <p:sldSz cy="5143500" cx="9144000"/>
  <p:notesSz cx="6858000" cy="9144000"/>
  <p:embeddedFontLst>
    <p:embeddedFont>
      <p:font typeface="Raleway"/>
      <p:regular r:id="rId26"/>
      <p:bold r:id="rId27"/>
      <p:italic r:id="rId28"/>
      <p:boldItalic r:id="rId29"/>
    </p:embeddedFont>
    <p:embeddedFont>
      <p:font typeface="Lato"/>
      <p:regular r:id="rId30"/>
      <p:bold r:id="rId31"/>
      <p:italic r:id="rId32"/>
      <p:boldItalic r:id="rId3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aleway-regular.fntdata"/><Relationship Id="rId25" Type="http://schemas.openxmlformats.org/officeDocument/2006/relationships/slide" Target="slides/slide20.xml"/><Relationship Id="rId28" Type="http://schemas.openxmlformats.org/officeDocument/2006/relationships/font" Target="fonts/Raleway-italic.fntdata"/><Relationship Id="rId27" Type="http://schemas.openxmlformats.org/officeDocument/2006/relationships/font" Target="fonts/Raleway-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aleway-bold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Lato-bold.fntdata"/><Relationship Id="rId30" Type="http://schemas.openxmlformats.org/officeDocument/2006/relationships/font" Target="fonts/Lato-regular.fntdata"/><Relationship Id="rId11" Type="http://schemas.openxmlformats.org/officeDocument/2006/relationships/slide" Target="slides/slide6.xml"/><Relationship Id="rId33" Type="http://schemas.openxmlformats.org/officeDocument/2006/relationships/font" Target="fonts/Lato-boldItalic.fntdata"/><Relationship Id="rId10" Type="http://schemas.openxmlformats.org/officeDocument/2006/relationships/slide" Target="slides/slide5.xml"/><Relationship Id="rId32" Type="http://schemas.openxmlformats.org/officeDocument/2006/relationships/font" Target="fonts/Lato-italic.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8" name="Shape 128"/>
        <p:cNvGrpSpPr/>
        <p:nvPr/>
      </p:nvGrpSpPr>
      <p:grpSpPr>
        <a:xfrm>
          <a:off x="0" y="0"/>
          <a:ext cx="0" cy="0"/>
          <a:chOff x="0" y="0"/>
          <a:chExt cx="0" cy="0"/>
        </a:xfrm>
      </p:grpSpPr>
      <p:sp>
        <p:nvSpPr>
          <p:cNvPr id="129" name="Google Shape;129;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3" name="Shape 213"/>
        <p:cNvGrpSpPr/>
        <p:nvPr/>
      </p:nvGrpSpPr>
      <p:grpSpPr>
        <a:xfrm>
          <a:off x="0" y="0"/>
          <a:ext cx="0" cy="0"/>
          <a:chOff x="0" y="0"/>
          <a:chExt cx="0" cy="0"/>
        </a:xfrm>
      </p:grpSpPr>
      <p:sp>
        <p:nvSpPr>
          <p:cNvPr id="214" name="Google Shape;214;g1f88252dc4_0_6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1f88252dc4_0_6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0" name="Shape 220"/>
        <p:cNvGrpSpPr/>
        <p:nvPr/>
      </p:nvGrpSpPr>
      <p:grpSpPr>
        <a:xfrm>
          <a:off x="0" y="0"/>
          <a:ext cx="0" cy="0"/>
          <a:chOff x="0" y="0"/>
          <a:chExt cx="0" cy="0"/>
        </a:xfrm>
      </p:grpSpPr>
      <p:sp>
        <p:nvSpPr>
          <p:cNvPr id="221" name="Google Shape;221;g1f88252dc4_0_6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1f88252dc4_0_6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7" name="Shape 227"/>
        <p:cNvGrpSpPr/>
        <p:nvPr/>
      </p:nvGrpSpPr>
      <p:grpSpPr>
        <a:xfrm>
          <a:off x="0" y="0"/>
          <a:ext cx="0" cy="0"/>
          <a:chOff x="0" y="0"/>
          <a:chExt cx="0" cy="0"/>
        </a:xfrm>
      </p:grpSpPr>
      <p:sp>
        <p:nvSpPr>
          <p:cNvPr id="228" name="Google Shape;228;g1f88252dc4_0_7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1f88252dc4_0_7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8" name="Shape 238"/>
        <p:cNvGrpSpPr/>
        <p:nvPr/>
      </p:nvGrpSpPr>
      <p:grpSpPr>
        <a:xfrm>
          <a:off x="0" y="0"/>
          <a:ext cx="0" cy="0"/>
          <a:chOff x="0" y="0"/>
          <a:chExt cx="0" cy="0"/>
        </a:xfrm>
      </p:grpSpPr>
      <p:sp>
        <p:nvSpPr>
          <p:cNvPr id="239" name="Google Shape;239;g1f88252dc4_0_10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1f88252dc4_0_10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0" name="Shape 250"/>
        <p:cNvGrpSpPr/>
        <p:nvPr/>
      </p:nvGrpSpPr>
      <p:grpSpPr>
        <a:xfrm>
          <a:off x="0" y="0"/>
          <a:ext cx="0" cy="0"/>
          <a:chOff x="0" y="0"/>
          <a:chExt cx="0" cy="0"/>
        </a:xfrm>
      </p:grpSpPr>
      <p:sp>
        <p:nvSpPr>
          <p:cNvPr id="251" name="Google Shape;251;g1f88252dc4_0_1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1f88252dc4_0_1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6" name="Shape 256"/>
        <p:cNvGrpSpPr/>
        <p:nvPr/>
      </p:nvGrpSpPr>
      <p:grpSpPr>
        <a:xfrm>
          <a:off x="0" y="0"/>
          <a:ext cx="0" cy="0"/>
          <a:chOff x="0" y="0"/>
          <a:chExt cx="0" cy="0"/>
        </a:xfrm>
      </p:grpSpPr>
      <p:sp>
        <p:nvSpPr>
          <p:cNvPr id="257" name="Google Shape;257;g1f88252dc4_0_1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1f88252dc4_0_1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9" name="Shape 279"/>
        <p:cNvGrpSpPr/>
        <p:nvPr/>
      </p:nvGrpSpPr>
      <p:grpSpPr>
        <a:xfrm>
          <a:off x="0" y="0"/>
          <a:ext cx="0" cy="0"/>
          <a:chOff x="0" y="0"/>
          <a:chExt cx="0" cy="0"/>
        </a:xfrm>
      </p:grpSpPr>
      <p:sp>
        <p:nvSpPr>
          <p:cNvPr id="280" name="Google Shape;280;g1f88252dc4_0_1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1f88252dc4_0_1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3" name="Shape 293"/>
        <p:cNvGrpSpPr/>
        <p:nvPr/>
      </p:nvGrpSpPr>
      <p:grpSpPr>
        <a:xfrm>
          <a:off x="0" y="0"/>
          <a:ext cx="0" cy="0"/>
          <a:chOff x="0" y="0"/>
          <a:chExt cx="0" cy="0"/>
        </a:xfrm>
      </p:grpSpPr>
      <p:sp>
        <p:nvSpPr>
          <p:cNvPr id="294" name="Google Shape;294;g5f84e90801_0_2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5f84e90801_0_2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7" name="Shape 307"/>
        <p:cNvGrpSpPr/>
        <p:nvPr/>
      </p:nvGrpSpPr>
      <p:grpSpPr>
        <a:xfrm>
          <a:off x="0" y="0"/>
          <a:ext cx="0" cy="0"/>
          <a:chOff x="0" y="0"/>
          <a:chExt cx="0" cy="0"/>
        </a:xfrm>
      </p:grpSpPr>
      <p:sp>
        <p:nvSpPr>
          <p:cNvPr id="308" name="Google Shape;308;g1f88252dc4_0_12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1f88252dc4_0_12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4" name="Shape 314"/>
        <p:cNvGrpSpPr/>
        <p:nvPr/>
      </p:nvGrpSpPr>
      <p:grpSpPr>
        <a:xfrm>
          <a:off x="0" y="0"/>
          <a:ext cx="0" cy="0"/>
          <a:chOff x="0" y="0"/>
          <a:chExt cx="0" cy="0"/>
        </a:xfrm>
      </p:grpSpPr>
      <p:sp>
        <p:nvSpPr>
          <p:cNvPr id="315" name="Google Shape;315;g1f88252dc4_0_12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1f88252dc4_0_12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4" name="Shape 134"/>
        <p:cNvGrpSpPr/>
        <p:nvPr/>
      </p:nvGrpSpPr>
      <p:grpSpPr>
        <a:xfrm>
          <a:off x="0" y="0"/>
          <a:ext cx="0" cy="0"/>
          <a:chOff x="0" y="0"/>
          <a:chExt cx="0" cy="0"/>
        </a:xfrm>
      </p:grpSpPr>
      <p:sp>
        <p:nvSpPr>
          <p:cNvPr id="135" name="Google Shape;135;g1f88252dc4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1f88252dc4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6" name="Shape 326"/>
        <p:cNvGrpSpPr/>
        <p:nvPr/>
      </p:nvGrpSpPr>
      <p:grpSpPr>
        <a:xfrm>
          <a:off x="0" y="0"/>
          <a:ext cx="0" cy="0"/>
          <a:chOff x="0" y="0"/>
          <a:chExt cx="0" cy="0"/>
        </a:xfrm>
      </p:grpSpPr>
      <p:sp>
        <p:nvSpPr>
          <p:cNvPr id="327" name="Google Shape;327;g1f88252dc4_0_15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1f88252dc4_0_15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0" name="Shape 150"/>
        <p:cNvGrpSpPr/>
        <p:nvPr/>
      </p:nvGrpSpPr>
      <p:grpSpPr>
        <a:xfrm>
          <a:off x="0" y="0"/>
          <a:ext cx="0" cy="0"/>
          <a:chOff x="0" y="0"/>
          <a:chExt cx="0" cy="0"/>
        </a:xfrm>
      </p:grpSpPr>
      <p:sp>
        <p:nvSpPr>
          <p:cNvPr id="151" name="Google Shape;151;g1f88252dc4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1f88252dc4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7" name="Shape 157"/>
        <p:cNvGrpSpPr/>
        <p:nvPr/>
      </p:nvGrpSpPr>
      <p:grpSpPr>
        <a:xfrm>
          <a:off x="0" y="0"/>
          <a:ext cx="0" cy="0"/>
          <a:chOff x="0" y="0"/>
          <a:chExt cx="0" cy="0"/>
        </a:xfrm>
      </p:grpSpPr>
      <p:sp>
        <p:nvSpPr>
          <p:cNvPr id="158" name="Google Shape;158;g5f84e90801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5f84e90801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2" name="Shape 162"/>
        <p:cNvGrpSpPr/>
        <p:nvPr/>
      </p:nvGrpSpPr>
      <p:grpSpPr>
        <a:xfrm>
          <a:off x="0" y="0"/>
          <a:ext cx="0" cy="0"/>
          <a:chOff x="0" y="0"/>
          <a:chExt cx="0" cy="0"/>
        </a:xfrm>
      </p:grpSpPr>
      <p:sp>
        <p:nvSpPr>
          <p:cNvPr id="163" name="Google Shape;163;g1f88252dc4_0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1f88252dc4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5" name="Shape 175"/>
        <p:cNvGrpSpPr/>
        <p:nvPr/>
      </p:nvGrpSpPr>
      <p:grpSpPr>
        <a:xfrm>
          <a:off x="0" y="0"/>
          <a:ext cx="0" cy="0"/>
          <a:chOff x="0" y="0"/>
          <a:chExt cx="0" cy="0"/>
        </a:xfrm>
      </p:grpSpPr>
      <p:sp>
        <p:nvSpPr>
          <p:cNvPr id="176" name="Google Shape;176;g5f84e90801_0_2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5f84e90801_0_2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2" name="Shape 192"/>
        <p:cNvGrpSpPr/>
        <p:nvPr/>
      </p:nvGrpSpPr>
      <p:grpSpPr>
        <a:xfrm>
          <a:off x="0" y="0"/>
          <a:ext cx="0" cy="0"/>
          <a:chOff x="0" y="0"/>
          <a:chExt cx="0" cy="0"/>
        </a:xfrm>
      </p:grpSpPr>
      <p:sp>
        <p:nvSpPr>
          <p:cNvPr id="193" name="Google Shape;193;g5f84e9080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5f84e9080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9" name="Shape 199"/>
        <p:cNvGrpSpPr/>
        <p:nvPr/>
      </p:nvGrpSpPr>
      <p:grpSpPr>
        <a:xfrm>
          <a:off x="0" y="0"/>
          <a:ext cx="0" cy="0"/>
          <a:chOff x="0" y="0"/>
          <a:chExt cx="0" cy="0"/>
        </a:xfrm>
      </p:grpSpPr>
      <p:sp>
        <p:nvSpPr>
          <p:cNvPr id="200" name="Google Shape;200;g1f88252dc4_0_2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1f88252dc4_0_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5" name="Shape 205"/>
        <p:cNvGrpSpPr/>
        <p:nvPr/>
      </p:nvGrpSpPr>
      <p:grpSpPr>
        <a:xfrm>
          <a:off x="0" y="0"/>
          <a:ext cx="0" cy="0"/>
          <a:chOff x="0" y="0"/>
          <a:chExt cx="0" cy="0"/>
        </a:xfrm>
      </p:grpSpPr>
      <p:sp>
        <p:nvSpPr>
          <p:cNvPr id="206" name="Google Shape;206;g1f88252dc4_0_3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1f88252dc4_0_3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 Id="rId6" Type="http://schemas.openxmlformats.org/officeDocument/2006/relationships/slide" Target="/ppt/slides/slide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 Id="rId6" Type="http://schemas.openxmlformats.org/officeDocument/2006/relationships/slide" Target="/ppt/slides/slide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1600"/>
              </a:spcBef>
              <a:spcAft>
                <a:spcPts val="0"/>
              </a:spcAft>
              <a:buClr>
                <a:schemeClr val="lt1"/>
              </a:buClr>
              <a:buSzPts val="1100"/>
              <a:buChar char="○"/>
              <a:defRPr>
                <a:solidFill>
                  <a:schemeClr val="lt1"/>
                </a:solidFill>
              </a:defRPr>
            </a:lvl2pPr>
            <a:lvl3pPr indent="-298450" lvl="2" marL="1371600">
              <a:spcBef>
                <a:spcPts val="1600"/>
              </a:spcBef>
              <a:spcAft>
                <a:spcPts val="0"/>
              </a:spcAft>
              <a:buClr>
                <a:schemeClr val="lt1"/>
              </a:buClr>
              <a:buSzPts val="1100"/>
              <a:buChar char="■"/>
              <a:defRPr>
                <a:solidFill>
                  <a:schemeClr val="lt1"/>
                </a:solidFill>
              </a:defRPr>
            </a:lvl3pPr>
            <a:lvl4pPr indent="-298450" lvl="3" marL="1828800">
              <a:spcBef>
                <a:spcPts val="1600"/>
              </a:spcBef>
              <a:spcAft>
                <a:spcPts val="0"/>
              </a:spcAft>
              <a:buClr>
                <a:schemeClr val="lt1"/>
              </a:buClr>
              <a:buSzPts val="1100"/>
              <a:buChar char="●"/>
              <a:defRPr>
                <a:solidFill>
                  <a:schemeClr val="lt1"/>
                </a:solidFill>
              </a:defRPr>
            </a:lvl4pPr>
            <a:lvl5pPr indent="-298450" lvl="4" marL="2286000">
              <a:spcBef>
                <a:spcPts val="1600"/>
              </a:spcBef>
              <a:spcAft>
                <a:spcPts val="0"/>
              </a:spcAft>
              <a:buClr>
                <a:schemeClr val="lt1"/>
              </a:buClr>
              <a:buSzPts val="1100"/>
              <a:buChar char="○"/>
              <a:defRPr>
                <a:solidFill>
                  <a:schemeClr val="lt1"/>
                </a:solidFill>
              </a:defRPr>
            </a:lvl5pPr>
            <a:lvl6pPr indent="-298450" lvl="5" marL="2743200">
              <a:spcBef>
                <a:spcPts val="1600"/>
              </a:spcBef>
              <a:spcAft>
                <a:spcPts val="0"/>
              </a:spcAft>
              <a:buClr>
                <a:schemeClr val="lt1"/>
              </a:buClr>
              <a:buSzPts val="1100"/>
              <a:buChar char="■"/>
              <a:defRPr>
                <a:solidFill>
                  <a:schemeClr val="lt1"/>
                </a:solidFill>
              </a:defRPr>
            </a:lvl6pPr>
            <a:lvl7pPr indent="-298450" lvl="6" marL="3200400">
              <a:spcBef>
                <a:spcPts val="1600"/>
              </a:spcBef>
              <a:spcAft>
                <a:spcPts val="0"/>
              </a:spcAft>
              <a:buClr>
                <a:schemeClr val="lt1"/>
              </a:buClr>
              <a:buSzPts val="1100"/>
              <a:buChar char="●"/>
              <a:defRPr>
                <a:solidFill>
                  <a:schemeClr val="lt1"/>
                </a:solidFill>
              </a:defRPr>
            </a:lvl7pPr>
            <a:lvl8pPr indent="-298450" lvl="7" marL="3657600">
              <a:spcBef>
                <a:spcPts val="1600"/>
              </a:spcBef>
              <a:spcAft>
                <a:spcPts val="0"/>
              </a:spcAft>
              <a:buClr>
                <a:schemeClr val="lt1"/>
              </a:buClr>
              <a:buSzPts val="1100"/>
              <a:buChar char="○"/>
              <a:defRPr>
                <a:solidFill>
                  <a:schemeClr val="lt1"/>
                </a:solidFill>
              </a:defRPr>
            </a:lvl8pPr>
            <a:lvl9pPr indent="-298450" lvl="8" marL="4114800">
              <a:spcBef>
                <a:spcPts val="1600"/>
              </a:spcBef>
              <a:spcAft>
                <a:spcPts val="160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OC">
  <p:cSld name="SECTION_HEADER_1">
    <p:bg>
      <p:bgPr>
        <a:solidFill>
          <a:schemeClr val="dk1"/>
        </a:solidFill>
      </p:bgPr>
    </p:bg>
    <p:spTree>
      <p:nvGrpSpPr>
        <p:cNvPr id="82" name="Shape 82"/>
        <p:cNvGrpSpPr/>
        <p:nvPr/>
      </p:nvGrpSpPr>
      <p:grpSpPr>
        <a:xfrm>
          <a:off x="0" y="0"/>
          <a:ext cx="0" cy="0"/>
          <a:chOff x="0" y="0"/>
          <a:chExt cx="0" cy="0"/>
        </a:xfrm>
      </p:grpSpPr>
      <p:sp>
        <p:nvSpPr>
          <p:cNvPr id="83" name="Google Shape;83;p13"/>
          <p:cNvSpPr txBox="1"/>
          <p:nvPr>
            <p:ph type="title"/>
          </p:nvPr>
        </p:nvSpPr>
        <p:spPr>
          <a:xfrm>
            <a:off x="1308150" y="1318650"/>
            <a:ext cx="7110000" cy="5352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2600"/>
              <a:buNone/>
              <a:defRPr sz="2600">
                <a:solidFill>
                  <a:srgbClr val="FFFFFF"/>
                </a:solidFill>
              </a:defRPr>
            </a:lvl1pPr>
            <a:lvl2pPr lvl="1" rtl="0">
              <a:spcBef>
                <a:spcPts val="0"/>
              </a:spcBef>
              <a:spcAft>
                <a:spcPts val="0"/>
              </a:spcAft>
              <a:buClr>
                <a:srgbClr val="FFFFFF"/>
              </a:buClr>
              <a:buSzPts val="2600"/>
              <a:buNone/>
              <a:defRPr sz="2600">
                <a:solidFill>
                  <a:srgbClr val="FFFFFF"/>
                </a:solidFill>
              </a:defRPr>
            </a:lvl2pPr>
            <a:lvl3pPr lvl="2" rtl="0">
              <a:spcBef>
                <a:spcPts val="0"/>
              </a:spcBef>
              <a:spcAft>
                <a:spcPts val="0"/>
              </a:spcAft>
              <a:buClr>
                <a:srgbClr val="FFFFFF"/>
              </a:buClr>
              <a:buSzPts val="2600"/>
              <a:buNone/>
              <a:defRPr sz="2600">
                <a:solidFill>
                  <a:srgbClr val="FFFFFF"/>
                </a:solidFill>
              </a:defRPr>
            </a:lvl3pPr>
            <a:lvl4pPr lvl="3" rtl="0">
              <a:spcBef>
                <a:spcPts val="0"/>
              </a:spcBef>
              <a:spcAft>
                <a:spcPts val="0"/>
              </a:spcAft>
              <a:buClr>
                <a:srgbClr val="FFFFFF"/>
              </a:buClr>
              <a:buSzPts val="2600"/>
              <a:buNone/>
              <a:defRPr sz="2600">
                <a:solidFill>
                  <a:srgbClr val="FFFFFF"/>
                </a:solidFill>
              </a:defRPr>
            </a:lvl4pPr>
            <a:lvl5pPr lvl="4" rtl="0">
              <a:spcBef>
                <a:spcPts val="0"/>
              </a:spcBef>
              <a:spcAft>
                <a:spcPts val="0"/>
              </a:spcAft>
              <a:buClr>
                <a:srgbClr val="FFFFFF"/>
              </a:buClr>
              <a:buSzPts val="2600"/>
              <a:buNone/>
              <a:defRPr sz="2600">
                <a:solidFill>
                  <a:srgbClr val="FFFFFF"/>
                </a:solidFill>
              </a:defRPr>
            </a:lvl5pPr>
            <a:lvl6pPr lvl="5" rtl="0">
              <a:spcBef>
                <a:spcPts val="0"/>
              </a:spcBef>
              <a:spcAft>
                <a:spcPts val="0"/>
              </a:spcAft>
              <a:buClr>
                <a:srgbClr val="FFFFFF"/>
              </a:buClr>
              <a:buSzPts val="2600"/>
              <a:buNone/>
              <a:defRPr sz="2600">
                <a:solidFill>
                  <a:srgbClr val="FFFFFF"/>
                </a:solidFill>
              </a:defRPr>
            </a:lvl6pPr>
            <a:lvl7pPr lvl="6" rtl="0">
              <a:spcBef>
                <a:spcPts val="0"/>
              </a:spcBef>
              <a:spcAft>
                <a:spcPts val="0"/>
              </a:spcAft>
              <a:buClr>
                <a:srgbClr val="FFFFFF"/>
              </a:buClr>
              <a:buSzPts val="2600"/>
              <a:buNone/>
              <a:defRPr sz="2600">
                <a:solidFill>
                  <a:srgbClr val="FFFFFF"/>
                </a:solidFill>
              </a:defRPr>
            </a:lvl7pPr>
            <a:lvl8pPr lvl="7" rtl="0">
              <a:spcBef>
                <a:spcPts val="0"/>
              </a:spcBef>
              <a:spcAft>
                <a:spcPts val="0"/>
              </a:spcAft>
              <a:buClr>
                <a:srgbClr val="FFFFFF"/>
              </a:buClr>
              <a:buSzPts val="2600"/>
              <a:buNone/>
              <a:defRPr sz="2600">
                <a:solidFill>
                  <a:srgbClr val="FFFFFF"/>
                </a:solidFill>
              </a:defRPr>
            </a:lvl8pPr>
            <a:lvl9pPr lvl="8" rtl="0">
              <a:spcBef>
                <a:spcPts val="0"/>
              </a:spcBef>
              <a:spcAft>
                <a:spcPts val="0"/>
              </a:spcAft>
              <a:buClr>
                <a:srgbClr val="FFFFFF"/>
              </a:buClr>
              <a:buSzPts val="2600"/>
              <a:buNone/>
              <a:defRPr sz="2600">
                <a:solidFill>
                  <a:srgbClr val="FFFFFF"/>
                </a:solidFill>
              </a:defRPr>
            </a:lvl9pPr>
          </a:lstStyle>
          <a:p/>
        </p:txBody>
      </p:sp>
      <p:sp>
        <p:nvSpPr>
          <p:cNvPr id="84" name="Google Shape;84;p1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85" name="Google Shape;85;p13"/>
          <p:cNvSpPr txBox="1"/>
          <p:nvPr/>
        </p:nvSpPr>
        <p:spPr>
          <a:xfrm>
            <a:off x="226550" y="78500"/>
            <a:ext cx="9981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solidFill>
                  <a:srgbClr val="FFFFFF"/>
                </a:solidFill>
                <a:latin typeface="Raleway"/>
                <a:ea typeface="Raleway"/>
                <a:cs typeface="Raleway"/>
                <a:sym typeface="Raleway"/>
              </a:rPr>
              <a:t>Confidential</a:t>
            </a:r>
            <a:endParaRPr b="1" sz="600">
              <a:solidFill>
                <a:srgbClr val="FFFFFF"/>
              </a:solidFill>
              <a:latin typeface="Raleway"/>
              <a:ea typeface="Raleway"/>
              <a:cs typeface="Raleway"/>
              <a:sym typeface="Raleway"/>
            </a:endParaRPr>
          </a:p>
        </p:txBody>
      </p:sp>
      <p:sp>
        <p:nvSpPr>
          <p:cNvPr id="86" name="Google Shape;86;p13"/>
          <p:cNvSpPr txBox="1"/>
          <p:nvPr/>
        </p:nvSpPr>
        <p:spPr>
          <a:xfrm>
            <a:off x="1296767" y="78500"/>
            <a:ext cx="21006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solidFill>
                  <a:srgbClr val="FFFFFF"/>
                </a:solidFill>
                <a:latin typeface="Raleway"/>
                <a:ea typeface="Raleway"/>
                <a:cs typeface="Raleway"/>
                <a:sym typeface="Raleway"/>
              </a:rPr>
              <a:t>Customized for </a:t>
            </a:r>
            <a:r>
              <a:rPr b="1" lang="en-GB" sz="600">
                <a:solidFill>
                  <a:srgbClr val="FFFFFF"/>
                </a:solidFill>
                <a:latin typeface="Raleway"/>
                <a:ea typeface="Raleway"/>
                <a:cs typeface="Raleway"/>
                <a:sym typeface="Raleway"/>
              </a:rPr>
              <a:t>Lorem Ipsum LLC</a:t>
            </a:r>
            <a:endParaRPr sz="600">
              <a:solidFill>
                <a:srgbClr val="FFFFFF"/>
              </a:solidFill>
              <a:latin typeface="Raleway"/>
              <a:ea typeface="Raleway"/>
              <a:cs typeface="Raleway"/>
              <a:sym typeface="Raleway"/>
            </a:endParaRPr>
          </a:p>
        </p:txBody>
      </p:sp>
      <p:sp>
        <p:nvSpPr>
          <p:cNvPr id="87" name="Google Shape;87;p13"/>
          <p:cNvSpPr txBox="1"/>
          <p:nvPr/>
        </p:nvSpPr>
        <p:spPr>
          <a:xfrm>
            <a:off x="8213935" y="78500"/>
            <a:ext cx="705900" cy="321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GB" sz="600">
                <a:solidFill>
                  <a:srgbClr val="FFFFFF"/>
                </a:solidFill>
                <a:latin typeface="Raleway"/>
                <a:ea typeface="Raleway"/>
                <a:cs typeface="Raleway"/>
                <a:sym typeface="Raleway"/>
              </a:rPr>
              <a:t>Version 1.0</a:t>
            </a:r>
            <a:endParaRPr b="1" sz="600">
              <a:solidFill>
                <a:srgbClr val="FFFFFF"/>
              </a:solidFill>
              <a:latin typeface="Raleway"/>
              <a:ea typeface="Raleway"/>
              <a:cs typeface="Raleway"/>
              <a:sym typeface="Raleway"/>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_alt1">
  <p:cSld name="SECTION_HEADER_2">
    <p:bg>
      <p:bgPr>
        <a:solidFill>
          <a:srgbClr val="434343"/>
        </a:solidFill>
      </p:bgPr>
    </p:bg>
    <p:spTree>
      <p:nvGrpSpPr>
        <p:cNvPr id="88" name="Shape 88"/>
        <p:cNvGrpSpPr/>
        <p:nvPr/>
      </p:nvGrpSpPr>
      <p:grpSpPr>
        <a:xfrm>
          <a:off x="0" y="0"/>
          <a:ext cx="0" cy="0"/>
          <a:chOff x="0" y="0"/>
          <a:chExt cx="0" cy="0"/>
        </a:xfrm>
      </p:grpSpPr>
      <p:grpSp>
        <p:nvGrpSpPr>
          <p:cNvPr id="89" name="Google Shape;89;p14"/>
          <p:cNvGrpSpPr/>
          <p:nvPr/>
        </p:nvGrpSpPr>
        <p:grpSpPr>
          <a:xfrm>
            <a:off x="830392" y="1191256"/>
            <a:ext cx="745763" cy="45826"/>
            <a:chOff x="4580561" y="2589004"/>
            <a:chExt cx="1064464" cy="25200"/>
          </a:xfrm>
        </p:grpSpPr>
        <p:sp>
          <p:nvSpPr>
            <p:cNvPr id="90" name="Google Shape;90;p1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1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2" name="Google Shape;92;p1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93" name="Google Shape;93;p1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94" name="Google Shape;94;p14">
            <a:hlinkClick action="ppaction://hlinksldjump" r:id="rId2"/>
          </p:cNvPr>
          <p:cNvSpPr/>
          <p:nvPr/>
        </p:nvSpPr>
        <p:spPr>
          <a:xfrm>
            <a:off x="8280450" y="0"/>
            <a:ext cx="863400" cy="454200"/>
          </a:xfrm>
          <a:prstGeom prst="rect">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5" name="Google Shape;95;p14">
            <a:hlinkClick action="ppaction://hlinksldjump" r:id="rId3"/>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96" name="Google Shape;96;p14">
            <a:hlinkClick action="ppaction://hlinksldjump" r:id="rId4"/>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97" name="Google Shape;97;p14">
            <a:hlinkClick action="ppaction://hlinksldjump" r:id="rId5"/>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_alt2">
  <p:cSld name="TITLE_AND_BODY_1_1">
    <p:spTree>
      <p:nvGrpSpPr>
        <p:cNvPr id="98" name="Shape 98"/>
        <p:cNvGrpSpPr/>
        <p:nvPr/>
      </p:nvGrpSpPr>
      <p:grpSpPr>
        <a:xfrm>
          <a:off x="0" y="0"/>
          <a:ext cx="0" cy="0"/>
          <a:chOff x="0" y="0"/>
          <a:chExt cx="0" cy="0"/>
        </a:xfrm>
      </p:grpSpPr>
      <p:pic>
        <p:nvPicPr>
          <p:cNvPr descr="shutterstock_31891705.jpg" id="99" name="Google Shape;99;p15"/>
          <p:cNvPicPr preferRelativeResize="0"/>
          <p:nvPr/>
        </p:nvPicPr>
        <p:blipFill rotWithShape="1">
          <a:blip r:embed="rId2">
            <a:alphaModFix/>
          </a:blip>
          <a:srcRect b="11971" l="0" r="0" t="11971"/>
          <a:stretch/>
        </p:blipFill>
        <p:spPr>
          <a:xfrm>
            <a:off x="0" y="487825"/>
            <a:ext cx="9143999" cy="4655673"/>
          </a:xfrm>
          <a:prstGeom prst="rect">
            <a:avLst/>
          </a:prstGeom>
          <a:noFill/>
          <a:ln>
            <a:noFill/>
          </a:ln>
        </p:spPr>
      </p:pic>
      <p:sp>
        <p:nvSpPr>
          <p:cNvPr id="100" name="Google Shape;100;p1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r">
              <a:spcBef>
                <a:spcPts val="0"/>
              </a:spcBef>
              <a:spcAft>
                <a:spcPts val="0"/>
              </a:spcAft>
              <a:buNone/>
            </a:pPr>
            <a:fld id="{00000000-1234-1234-1234-123412341234}" type="slidenum">
              <a:rPr lang="en-GB"/>
              <a:t>‹#›</a:t>
            </a:fld>
            <a:endParaRPr/>
          </a:p>
        </p:txBody>
      </p:sp>
      <p:sp>
        <p:nvSpPr>
          <p:cNvPr id="102" name="Google Shape;102;p15">
            <a:hlinkClick action="ppaction://hlinksldjump" r:id="rId3"/>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3" name="Google Shape;103;p15">
            <a:hlinkClick action="ppaction://hlinksldjump" r:id="rId4"/>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04" name="Google Shape;104;p15">
            <a:hlinkClick action="ppaction://hlinksldjump" r:id="rId5"/>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05" name="Google Shape;105;p15">
            <a:hlinkClick action="ppaction://hlinksldjump" r:id="rId6"/>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
        <p:nvSpPr>
          <p:cNvPr id="106" name="Google Shape;106;p15"/>
          <p:cNvSpPr txBox="1"/>
          <p:nvPr>
            <p:ph type="title"/>
          </p:nvPr>
        </p:nvSpPr>
        <p:spPr>
          <a:xfrm>
            <a:off x="729450" y="2056375"/>
            <a:ext cx="58875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ody only">
  <p:cSld name="TITLE_AND_BODY_1_2">
    <p:spTree>
      <p:nvGrpSpPr>
        <p:cNvPr id="107" name="Shape 107"/>
        <p:cNvGrpSpPr/>
        <p:nvPr/>
      </p:nvGrpSpPr>
      <p:grpSpPr>
        <a:xfrm>
          <a:off x="0" y="0"/>
          <a:ext cx="0" cy="0"/>
          <a:chOff x="0" y="0"/>
          <a:chExt cx="0" cy="0"/>
        </a:xfrm>
      </p:grpSpPr>
      <p:sp>
        <p:nvSpPr>
          <p:cNvPr id="108" name="Google Shape;108;p1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10" name="Google Shape;110;p16">
            <a:hlinkClick action="ppaction://hlinksldjump" r:id="rId2"/>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1" name="Google Shape;111;p16">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12" name="Google Shape;112;p16">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13" name="Google Shape;113;p16">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
        <p:nvSpPr>
          <p:cNvPr id="114" name="Google Shape;114;p16"/>
          <p:cNvSpPr txBox="1"/>
          <p:nvPr>
            <p:ph idx="1" type="body"/>
          </p:nvPr>
        </p:nvSpPr>
        <p:spPr>
          <a:xfrm>
            <a:off x="729450" y="1068650"/>
            <a:ext cx="7688700" cy="10344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_alt1">
  <p:cSld name="TITLE_1">
    <p:bg>
      <p:bgPr>
        <a:solidFill>
          <a:schemeClr val="lt2"/>
        </a:solidFill>
      </p:bgPr>
    </p:bg>
    <p:spTree>
      <p:nvGrpSpPr>
        <p:cNvPr id="115" name="Shape 115"/>
        <p:cNvGrpSpPr/>
        <p:nvPr/>
      </p:nvGrpSpPr>
      <p:grpSpPr>
        <a:xfrm>
          <a:off x="0" y="0"/>
          <a:ext cx="0" cy="0"/>
          <a:chOff x="0" y="0"/>
          <a:chExt cx="0" cy="0"/>
        </a:xfrm>
      </p:grpSpPr>
      <p:pic>
        <p:nvPicPr>
          <p:cNvPr descr="shutterstock_429987889_edited.jpg" id="116" name="Google Shape;116;p17"/>
          <p:cNvPicPr preferRelativeResize="0"/>
          <p:nvPr/>
        </p:nvPicPr>
        <p:blipFill rotWithShape="1">
          <a:blip r:embed="rId2">
            <a:alphaModFix/>
          </a:blip>
          <a:srcRect b="23591" l="0" r="0" t="21799"/>
          <a:stretch/>
        </p:blipFill>
        <p:spPr>
          <a:xfrm>
            <a:off x="0" y="487825"/>
            <a:ext cx="9144000" cy="4655676"/>
          </a:xfrm>
          <a:prstGeom prst="rect">
            <a:avLst/>
          </a:prstGeom>
          <a:noFill/>
          <a:ln>
            <a:noFill/>
          </a:ln>
        </p:spPr>
      </p:pic>
      <p:sp>
        <p:nvSpPr>
          <p:cNvPr id="117" name="Google Shape;117;p17"/>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8" name="Google Shape;118;p17"/>
          <p:cNvGrpSpPr/>
          <p:nvPr/>
        </p:nvGrpSpPr>
        <p:grpSpPr>
          <a:xfrm>
            <a:off x="830392" y="1191256"/>
            <a:ext cx="745763" cy="45826"/>
            <a:chOff x="4580561" y="2589004"/>
            <a:chExt cx="1064464" cy="25200"/>
          </a:xfrm>
        </p:grpSpPr>
        <p:sp>
          <p:nvSpPr>
            <p:cNvPr id="119" name="Google Shape;119;p1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1" name="Google Shape;121;p17"/>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4200"/>
              <a:buNone/>
              <a:defRPr sz="4200">
                <a:solidFill>
                  <a:schemeClr val="dk2"/>
                </a:solidFill>
              </a:defRPr>
            </a:lvl1pPr>
            <a:lvl2pPr lvl="1" rtl="0">
              <a:spcBef>
                <a:spcPts val="0"/>
              </a:spcBef>
              <a:spcAft>
                <a:spcPts val="0"/>
              </a:spcAft>
              <a:buClr>
                <a:schemeClr val="dk2"/>
              </a:buClr>
              <a:buSzPts val="4200"/>
              <a:buNone/>
              <a:defRPr sz="4200">
                <a:solidFill>
                  <a:schemeClr val="dk2"/>
                </a:solidFill>
              </a:defRPr>
            </a:lvl2pPr>
            <a:lvl3pPr lvl="2" rtl="0">
              <a:spcBef>
                <a:spcPts val="0"/>
              </a:spcBef>
              <a:spcAft>
                <a:spcPts val="0"/>
              </a:spcAft>
              <a:buClr>
                <a:schemeClr val="dk2"/>
              </a:buClr>
              <a:buSzPts val="4200"/>
              <a:buNone/>
              <a:defRPr sz="4200">
                <a:solidFill>
                  <a:schemeClr val="dk2"/>
                </a:solidFill>
              </a:defRPr>
            </a:lvl3pPr>
            <a:lvl4pPr lvl="3" rtl="0">
              <a:spcBef>
                <a:spcPts val="0"/>
              </a:spcBef>
              <a:spcAft>
                <a:spcPts val="0"/>
              </a:spcAft>
              <a:buClr>
                <a:schemeClr val="dk2"/>
              </a:buClr>
              <a:buSzPts val="4200"/>
              <a:buNone/>
              <a:defRPr sz="4200">
                <a:solidFill>
                  <a:schemeClr val="dk2"/>
                </a:solidFill>
              </a:defRPr>
            </a:lvl4pPr>
            <a:lvl5pPr lvl="4" rtl="0">
              <a:spcBef>
                <a:spcPts val="0"/>
              </a:spcBef>
              <a:spcAft>
                <a:spcPts val="0"/>
              </a:spcAft>
              <a:buClr>
                <a:schemeClr val="dk2"/>
              </a:buClr>
              <a:buSzPts val="4200"/>
              <a:buNone/>
              <a:defRPr sz="4200">
                <a:solidFill>
                  <a:schemeClr val="dk2"/>
                </a:solidFill>
              </a:defRPr>
            </a:lvl5pPr>
            <a:lvl6pPr lvl="5" rtl="0">
              <a:spcBef>
                <a:spcPts val="0"/>
              </a:spcBef>
              <a:spcAft>
                <a:spcPts val="0"/>
              </a:spcAft>
              <a:buClr>
                <a:schemeClr val="dk2"/>
              </a:buClr>
              <a:buSzPts val="4200"/>
              <a:buNone/>
              <a:defRPr sz="4200">
                <a:solidFill>
                  <a:schemeClr val="dk2"/>
                </a:solidFill>
              </a:defRPr>
            </a:lvl6pPr>
            <a:lvl7pPr lvl="6" rtl="0">
              <a:spcBef>
                <a:spcPts val="0"/>
              </a:spcBef>
              <a:spcAft>
                <a:spcPts val="0"/>
              </a:spcAft>
              <a:buClr>
                <a:schemeClr val="dk2"/>
              </a:buClr>
              <a:buSzPts val="4200"/>
              <a:buNone/>
              <a:defRPr sz="4200">
                <a:solidFill>
                  <a:schemeClr val="dk2"/>
                </a:solidFill>
              </a:defRPr>
            </a:lvl7pPr>
            <a:lvl8pPr lvl="7" rtl="0">
              <a:spcBef>
                <a:spcPts val="0"/>
              </a:spcBef>
              <a:spcAft>
                <a:spcPts val="0"/>
              </a:spcAft>
              <a:buClr>
                <a:schemeClr val="dk2"/>
              </a:buClr>
              <a:buSzPts val="4200"/>
              <a:buNone/>
              <a:defRPr sz="4200">
                <a:solidFill>
                  <a:schemeClr val="dk2"/>
                </a:solidFill>
              </a:defRPr>
            </a:lvl8pPr>
            <a:lvl9pPr lvl="8" rtl="0">
              <a:spcBef>
                <a:spcPts val="0"/>
              </a:spcBef>
              <a:spcAft>
                <a:spcPts val="0"/>
              </a:spcAft>
              <a:buClr>
                <a:schemeClr val="dk2"/>
              </a:buClr>
              <a:buSzPts val="4200"/>
              <a:buNone/>
              <a:defRPr sz="4200">
                <a:solidFill>
                  <a:schemeClr val="dk2"/>
                </a:solidFill>
              </a:defRPr>
            </a:lvl9pPr>
          </a:lstStyle>
          <a:p/>
        </p:txBody>
      </p:sp>
      <p:sp>
        <p:nvSpPr>
          <p:cNvPr id="122" name="Google Shape;122;p17"/>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123" name="Google Shape;123;p1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24" name="Google Shape;124;p17">
            <a:hlinkClick action="ppaction://hlinksldjump" r:id="rId3"/>
          </p:cNvPr>
          <p:cNvSpPr/>
          <p:nvPr/>
        </p:nvSpPr>
        <p:spPr>
          <a:xfrm>
            <a:off x="8280450" y="0"/>
            <a:ext cx="863400" cy="454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5" name="Google Shape;125;p17">
            <a:hlinkClick action="ppaction://hlinksldjump" r:id="rId4"/>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26" name="Google Shape;126;p17">
            <a:hlinkClick action="ppaction://hlinksldjump" r:id="rId5"/>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27" name="Google Shape;127;p17">
            <a:hlinkClick action="ppaction://hlinksldjump" r:id="rId6"/>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1.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2800"/>
              <a:buFont typeface="Raleway"/>
              <a:buNone/>
              <a:defRPr b="1" sz="2800">
                <a:latin typeface="Raleway"/>
                <a:ea typeface="Raleway"/>
                <a:cs typeface="Raleway"/>
                <a:sym typeface="Raleway"/>
              </a:defRPr>
            </a:lvl1pPr>
            <a:lvl2pPr lvl="1">
              <a:spcBef>
                <a:spcPts val="0"/>
              </a:spcBef>
              <a:spcAft>
                <a:spcPts val="0"/>
              </a:spcAft>
              <a:buSzPts val="2800"/>
              <a:buFont typeface="Raleway"/>
              <a:buNone/>
              <a:defRPr b="1" sz="2800">
                <a:latin typeface="Raleway"/>
                <a:ea typeface="Raleway"/>
                <a:cs typeface="Raleway"/>
                <a:sym typeface="Raleway"/>
              </a:defRPr>
            </a:lvl2pPr>
            <a:lvl3pPr lvl="2">
              <a:spcBef>
                <a:spcPts val="0"/>
              </a:spcBef>
              <a:spcAft>
                <a:spcPts val="0"/>
              </a:spcAft>
              <a:buSzPts val="2800"/>
              <a:buFont typeface="Raleway"/>
              <a:buNone/>
              <a:defRPr b="1" sz="2800">
                <a:latin typeface="Raleway"/>
                <a:ea typeface="Raleway"/>
                <a:cs typeface="Raleway"/>
                <a:sym typeface="Raleway"/>
              </a:defRPr>
            </a:lvl3pPr>
            <a:lvl4pPr lvl="3">
              <a:spcBef>
                <a:spcPts val="0"/>
              </a:spcBef>
              <a:spcAft>
                <a:spcPts val="0"/>
              </a:spcAft>
              <a:buSzPts val="2800"/>
              <a:buFont typeface="Raleway"/>
              <a:buNone/>
              <a:defRPr b="1" sz="2800">
                <a:latin typeface="Raleway"/>
                <a:ea typeface="Raleway"/>
                <a:cs typeface="Raleway"/>
                <a:sym typeface="Raleway"/>
              </a:defRPr>
            </a:lvl4pPr>
            <a:lvl5pPr lvl="4">
              <a:spcBef>
                <a:spcPts val="0"/>
              </a:spcBef>
              <a:spcAft>
                <a:spcPts val="0"/>
              </a:spcAft>
              <a:buSzPts val="2800"/>
              <a:buFont typeface="Raleway"/>
              <a:buNone/>
              <a:defRPr b="1" sz="2800">
                <a:latin typeface="Raleway"/>
                <a:ea typeface="Raleway"/>
                <a:cs typeface="Raleway"/>
                <a:sym typeface="Raleway"/>
              </a:defRPr>
            </a:lvl5pPr>
            <a:lvl6pPr lvl="5">
              <a:spcBef>
                <a:spcPts val="0"/>
              </a:spcBef>
              <a:spcAft>
                <a:spcPts val="0"/>
              </a:spcAft>
              <a:buSzPts val="2800"/>
              <a:buFont typeface="Raleway"/>
              <a:buNone/>
              <a:defRPr b="1" sz="2800">
                <a:latin typeface="Raleway"/>
                <a:ea typeface="Raleway"/>
                <a:cs typeface="Raleway"/>
                <a:sym typeface="Raleway"/>
              </a:defRPr>
            </a:lvl6pPr>
            <a:lvl7pPr lvl="6">
              <a:spcBef>
                <a:spcPts val="0"/>
              </a:spcBef>
              <a:spcAft>
                <a:spcPts val="0"/>
              </a:spcAft>
              <a:buSzPts val="2800"/>
              <a:buFont typeface="Raleway"/>
              <a:buNone/>
              <a:defRPr b="1" sz="2800">
                <a:latin typeface="Raleway"/>
                <a:ea typeface="Raleway"/>
                <a:cs typeface="Raleway"/>
                <a:sym typeface="Raleway"/>
              </a:defRPr>
            </a:lvl7pPr>
            <a:lvl8pPr lvl="7">
              <a:spcBef>
                <a:spcPts val="0"/>
              </a:spcBef>
              <a:spcAft>
                <a:spcPts val="0"/>
              </a:spcAft>
              <a:buSzPts val="2800"/>
              <a:buFont typeface="Raleway"/>
              <a:buNone/>
              <a:defRPr b="1" sz="2800">
                <a:latin typeface="Raleway"/>
                <a:ea typeface="Raleway"/>
                <a:cs typeface="Raleway"/>
                <a:sym typeface="Raleway"/>
              </a:defRPr>
            </a:lvl8pPr>
            <a:lvl9pPr lvl="8">
              <a:spcBef>
                <a:spcPts val="0"/>
              </a:spcBef>
              <a:spcAft>
                <a:spcPts val="0"/>
              </a:spcAft>
              <a:buSzPts val="2800"/>
              <a:buFont typeface="Raleway"/>
              <a:buNone/>
              <a:defRPr b="1" sz="2800">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13.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2.xml"/><Relationship Id="rId3"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image" Target="../media/image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17.png"/><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 Id="rId3" Type="http://schemas.openxmlformats.org/officeDocument/2006/relationships/image" Target="../media/image12.png"/><Relationship Id="rId4" Type="http://schemas.openxmlformats.org/officeDocument/2006/relationships/image" Target="../media/image3.png"/><Relationship Id="rId5" Type="http://schemas.openxmlformats.org/officeDocument/2006/relationships/image" Target="../media/image1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 Id="rId3" Type="http://schemas.openxmlformats.org/officeDocument/2006/relationships/image" Target="../media/image12.png"/><Relationship Id="rId4" Type="http://schemas.openxmlformats.org/officeDocument/2006/relationships/image" Target="../media/image3.png"/><Relationship Id="rId5" Type="http://schemas.openxmlformats.org/officeDocument/2006/relationships/image" Target="../media/image1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 Id="rId3" Type="http://schemas.openxmlformats.org/officeDocument/2006/relationships/hyperlink" Target="https://machinelearningmastery.com/adam-optimization-algorithm-for-deep-learning/" TargetMode="External"/><Relationship Id="rId4" Type="http://schemas.openxmlformats.org/officeDocument/2006/relationships/hyperlink" Target="https://pdfs.semanticscholar.org/450c/a19932fcef1ca6d0442cbf52fec38fb9d1e5.pdf" TargetMode="External"/><Relationship Id="rId5" Type="http://schemas.openxmlformats.org/officeDocument/2006/relationships/hyperlink" Target="https://arxiv.org/abs/1608.06993?source=post_page---------------------------" TargetMode="External"/><Relationship Id="rId6" Type="http://schemas.openxmlformats.org/officeDocument/2006/relationships/hyperlink" Target="https://www.kaggle.com/aroraaman/quadratic-kappa-metric-explained-in-5-simple-steps"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slide" Target="/ppt/slides/slide3.xml"/><Relationship Id="rId4" Type="http://schemas.openxmlformats.org/officeDocument/2006/relationships/slide" Target="/ppt/slides/slide5.xml"/><Relationship Id="rId5" Type="http://schemas.openxmlformats.org/officeDocument/2006/relationships/slide" Target="/ppt/slides/slide8.xml"/><Relationship Id="rId6" Type="http://schemas.openxmlformats.org/officeDocument/2006/relationships/slide" Target="/ppt/slides/slide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6.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xml"/><Relationship Id="rId3" Type="http://schemas.openxmlformats.org/officeDocument/2006/relationships/image" Target="../media/image7.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9.png"/><Relationship Id="rId4" Type="http://schemas.openxmlformats.org/officeDocument/2006/relationships/image" Target="../media/image14.png"/><Relationship Id="rId5" Type="http://schemas.openxmlformats.org/officeDocument/2006/relationships/image" Target="../media/image15.png"/><Relationship Id="rId6" Type="http://schemas.openxmlformats.org/officeDocument/2006/relationships/image" Target="../media/image1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1" name="Shape 131"/>
        <p:cNvGrpSpPr/>
        <p:nvPr/>
      </p:nvGrpSpPr>
      <p:grpSpPr>
        <a:xfrm>
          <a:off x="0" y="0"/>
          <a:ext cx="0" cy="0"/>
          <a:chOff x="0" y="0"/>
          <a:chExt cx="0" cy="0"/>
        </a:xfrm>
      </p:grpSpPr>
      <p:sp>
        <p:nvSpPr>
          <p:cNvPr id="132" name="Google Shape;132;p18"/>
          <p:cNvSpPr txBox="1"/>
          <p:nvPr>
            <p:ph type="ctrTitle"/>
          </p:nvPr>
        </p:nvSpPr>
        <p:spPr>
          <a:xfrm>
            <a:off x="729450" y="1322450"/>
            <a:ext cx="7747200" cy="16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4800">
                <a:solidFill>
                  <a:srgbClr val="000000"/>
                </a:solidFill>
              </a:rPr>
              <a:t>Screening Diabetic Retinopathy With Machine Learning</a:t>
            </a:r>
            <a:endParaRPr sz="4800">
              <a:solidFill>
                <a:srgbClr val="000000"/>
              </a:solidFill>
            </a:endParaRPr>
          </a:p>
        </p:txBody>
      </p:sp>
      <p:sp>
        <p:nvSpPr>
          <p:cNvPr id="133" name="Google Shape;133;p18"/>
          <p:cNvSpPr txBox="1"/>
          <p:nvPr>
            <p:ph idx="1" type="subTitle"/>
          </p:nvPr>
        </p:nvSpPr>
        <p:spPr>
          <a:xfrm>
            <a:off x="729438" y="3626572"/>
            <a:ext cx="4890900" cy="54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1400"/>
              <a:t>Richie Bui</a:t>
            </a:r>
            <a:endParaRPr b="1" sz="1400"/>
          </a:p>
        </p:txBody>
      </p:sp>
    </p:spTree>
  </p:cSld>
  <p:clrMapOvr>
    <a:masterClrMapping/>
  </p:clrMapOvr>
  <mc:AlternateContent>
    <mc:Choice Requires="p14">
      <p:transition spd="slow" p14:dur="1000">
        <p:fade/>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6" name="Shape 216"/>
        <p:cNvGrpSpPr/>
        <p:nvPr/>
      </p:nvGrpSpPr>
      <p:grpSpPr>
        <a:xfrm>
          <a:off x="0" y="0"/>
          <a:ext cx="0" cy="0"/>
          <a:chOff x="0" y="0"/>
          <a:chExt cx="0" cy="0"/>
        </a:xfrm>
      </p:grpSpPr>
      <p:sp>
        <p:nvSpPr>
          <p:cNvPr id="217" name="Google Shape;217;p27"/>
          <p:cNvSpPr txBox="1"/>
          <p:nvPr>
            <p:ph type="title"/>
          </p:nvPr>
        </p:nvSpPr>
        <p:spPr>
          <a:xfrm>
            <a:off x="730725" y="1276050"/>
            <a:ext cx="3893400" cy="103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Approach</a:t>
            </a:r>
            <a:endParaRPr/>
          </a:p>
          <a:p>
            <a:pPr indent="0" lvl="0" marL="0" rtl="0" algn="l">
              <a:spcBef>
                <a:spcPts val="0"/>
              </a:spcBef>
              <a:spcAft>
                <a:spcPts val="0"/>
              </a:spcAft>
              <a:buNone/>
            </a:pPr>
            <a:r>
              <a:rPr b="0" lang="en-GB"/>
              <a:t>02</a:t>
            </a:r>
            <a:endParaRPr b="0"/>
          </a:p>
        </p:txBody>
      </p:sp>
      <p:sp>
        <p:nvSpPr>
          <p:cNvPr id="218" name="Google Shape;218;p27"/>
          <p:cNvSpPr txBox="1"/>
          <p:nvPr>
            <p:ph idx="1" type="body"/>
          </p:nvPr>
        </p:nvSpPr>
        <p:spPr>
          <a:xfrm>
            <a:off x="730725" y="2103150"/>
            <a:ext cx="7915200" cy="937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100"/>
              <a:t>Since this was a multi-labeled classification with images, I thought that the first model to start off with is a convolutional </a:t>
            </a:r>
            <a:r>
              <a:rPr lang="en-GB" sz="1100"/>
              <a:t>neural</a:t>
            </a:r>
            <a:r>
              <a:rPr lang="en-GB" sz="1100"/>
              <a:t> network. Using CNN in the medical field has been proven to cause some major breakthroughs and continue to do so by how powerful this method is. Typically, starting off a CNN model fresh can be often times time-consuming, computationally expensive and require a large amount of data. This is where I thought we would be able to use a pretrained model to start.</a:t>
            </a:r>
            <a:endParaRPr sz="1100"/>
          </a:p>
        </p:txBody>
      </p:sp>
      <p:pic>
        <p:nvPicPr>
          <p:cNvPr id="219" name="Google Shape;219;p27"/>
          <p:cNvPicPr preferRelativeResize="0"/>
          <p:nvPr/>
        </p:nvPicPr>
        <p:blipFill>
          <a:blip r:embed="rId3">
            <a:alphaModFix/>
          </a:blip>
          <a:stretch>
            <a:fillRect/>
          </a:stretch>
        </p:blipFill>
        <p:spPr>
          <a:xfrm>
            <a:off x="0" y="3126400"/>
            <a:ext cx="9144000" cy="20171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3" name="Shape 223"/>
        <p:cNvGrpSpPr/>
        <p:nvPr/>
      </p:nvGrpSpPr>
      <p:grpSpPr>
        <a:xfrm>
          <a:off x="0" y="0"/>
          <a:ext cx="0" cy="0"/>
          <a:chOff x="0" y="0"/>
          <a:chExt cx="0" cy="0"/>
        </a:xfrm>
      </p:grpSpPr>
      <p:sp>
        <p:nvSpPr>
          <p:cNvPr id="224" name="Google Shape;224;p28"/>
          <p:cNvSpPr txBox="1"/>
          <p:nvPr>
            <p:ph type="title"/>
          </p:nvPr>
        </p:nvSpPr>
        <p:spPr>
          <a:xfrm>
            <a:off x="730000" y="1318650"/>
            <a:ext cx="2799900" cy="103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000">
                <a:solidFill>
                  <a:srgbClr val="000000"/>
                </a:solidFill>
              </a:rPr>
              <a:t>Which Pretrained Model?</a:t>
            </a:r>
            <a:endParaRPr sz="2000">
              <a:solidFill>
                <a:srgbClr val="000000"/>
              </a:solidFill>
            </a:endParaRPr>
          </a:p>
        </p:txBody>
      </p:sp>
      <p:sp>
        <p:nvSpPr>
          <p:cNvPr id="225" name="Google Shape;225;p28"/>
          <p:cNvSpPr txBox="1"/>
          <p:nvPr>
            <p:ph idx="1" type="body"/>
          </p:nvPr>
        </p:nvSpPr>
        <p:spPr>
          <a:xfrm>
            <a:off x="3605300" y="1068650"/>
            <a:ext cx="4798200" cy="1034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100"/>
              <a:t>Using a pretrained model helps speed up the process when it comes to trying to find the results we want. However, there are an abundant amount of pretrained models, which one is best for our case?</a:t>
            </a:r>
            <a:endParaRPr sz="1100"/>
          </a:p>
        </p:txBody>
      </p:sp>
      <p:pic>
        <p:nvPicPr>
          <p:cNvPr id="226" name="Google Shape;226;p28"/>
          <p:cNvPicPr preferRelativeResize="0"/>
          <p:nvPr/>
        </p:nvPicPr>
        <p:blipFill>
          <a:blip r:embed="rId3">
            <a:alphaModFix/>
          </a:blip>
          <a:stretch>
            <a:fillRect/>
          </a:stretch>
        </p:blipFill>
        <p:spPr>
          <a:xfrm>
            <a:off x="1361750" y="2353050"/>
            <a:ext cx="6420498" cy="24856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0" name="Shape 230"/>
        <p:cNvGrpSpPr/>
        <p:nvPr/>
      </p:nvGrpSpPr>
      <p:grpSpPr>
        <a:xfrm>
          <a:off x="0" y="0"/>
          <a:ext cx="0" cy="0"/>
          <a:chOff x="0" y="0"/>
          <a:chExt cx="0" cy="0"/>
        </a:xfrm>
      </p:grpSpPr>
      <p:sp>
        <p:nvSpPr>
          <p:cNvPr id="231" name="Google Shape;231;p29"/>
          <p:cNvSpPr txBox="1"/>
          <p:nvPr>
            <p:ph idx="1" type="body"/>
          </p:nvPr>
        </p:nvSpPr>
        <p:spPr>
          <a:xfrm>
            <a:off x="729450" y="1068650"/>
            <a:ext cx="7688700" cy="10344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sz="1100"/>
              <a:t>It would seem the most popular pretrained models that are used are DenseNet and ResNet. ResNet is fairly popular amongst researchers and continue to find ways to improve its model performance. However, DenseNet has recently popularity in the machine learning </a:t>
            </a:r>
            <a:r>
              <a:rPr lang="en-GB" sz="1100"/>
              <a:t>community</a:t>
            </a:r>
            <a:r>
              <a:rPr lang="en-GB" sz="1100"/>
              <a:t> as it has  slowly become more efficient in terms of parameters and computation to produce similar results.</a:t>
            </a:r>
            <a:endParaRPr sz="1100"/>
          </a:p>
        </p:txBody>
      </p:sp>
      <p:sp>
        <p:nvSpPr>
          <p:cNvPr id="232" name="Google Shape;232;p29"/>
          <p:cNvSpPr txBox="1"/>
          <p:nvPr/>
        </p:nvSpPr>
        <p:spPr>
          <a:xfrm>
            <a:off x="5994375" y="2255450"/>
            <a:ext cx="1698900" cy="463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Clr>
                <a:srgbClr val="000000"/>
              </a:buClr>
              <a:buSzPts val="1100"/>
              <a:buFont typeface="Arial"/>
              <a:buNone/>
            </a:pPr>
            <a:r>
              <a:rPr b="1" lang="en-GB" sz="2000">
                <a:solidFill>
                  <a:schemeClr val="dk1"/>
                </a:solidFill>
                <a:latin typeface="Lato"/>
                <a:ea typeface="Lato"/>
                <a:cs typeface="Lato"/>
                <a:sym typeface="Lato"/>
              </a:rPr>
              <a:t>DenseNet</a:t>
            </a:r>
            <a:endParaRPr b="1" sz="2000">
              <a:solidFill>
                <a:schemeClr val="dk1"/>
              </a:solidFill>
              <a:latin typeface="Lato"/>
              <a:ea typeface="Lato"/>
              <a:cs typeface="Lato"/>
              <a:sym typeface="Lato"/>
            </a:endParaRPr>
          </a:p>
        </p:txBody>
      </p:sp>
      <p:sp>
        <p:nvSpPr>
          <p:cNvPr id="233" name="Google Shape;233;p29"/>
          <p:cNvSpPr txBox="1"/>
          <p:nvPr/>
        </p:nvSpPr>
        <p:spPr>
          <a:xfrm>
            <a:off x="5994375" y="2719250"/>
            <a:ext cx="1764300" cy="609300"/>
          </a:xfrm>
          <a:prstGeom prst="rect">
            <a:avLst/>
          </a:prstGeom>
          <a:noFill/>
          <a:ln>
            <a:noFill/>
          </a:ln>
        </p:spPr>
        <p:txBody>
          <a:bodyPr anchorCtr="0" anchor="t" bIns="91425" lIns="91425" spcFirstLastPara="1" rIns="91425" wrap="square" tIns="91425">
            <a:noAutofit/>
          </a:bodyPr>
          <a:lstStyle/>
          <a:p>
            <a:pPr indent="-279400" lvl="0" marL="457200" rtl="0" algn="l">
              <a:lnSpc>
                <a:spcPct val="115000"/>
              </a:lnSpc>
              <a:spcBef>
                <a:spcPts val="0"/>
              </a:spcBef>
              <a:spcAft>
                <a:spcPts val="0"/>
              </a:spcAft>
              <a:buClr>
                <a:schemeClr val="accent1"/>
              </a:buClr>
              <a:buSzPts val="800"/>
              <a:buFont typeface="Lato"/>
              <a:buChar char="-"/>
            </a:pPr>
            <a:r>
              <a:rPr lang="en-GB" sz="800">
                <a:solidFill>
                  <a:schemeClr val="accent1"/>
                </a:solidFill>
                <a:latin typeface="Lato"/>
                <a:ea typeface="Lato"/>
                <a:cs typeface="Lato"/>
                <a:sym typeface="Lato"/>
              </a:rPr>
              <a:t>Requires less parameters than conventional CNN.</a:t>
            </a:r>
            <a:endParaRPr sz="800">
              <a:solidFill>
                <a:schemeClr val="accent1"/>
              </a:solidFill>
              <a:latin typeface="Lato"/>
              <a:ea typeface="Lato"/>
              <a:cs typeface="Lato"/>
              <a:sym typeface="Lato"/>
            </a:endParaRPr>
          </a:p>
          <a:p>
            <a:pPr indent="-279400" lvl="0" marL="457200" rtl="0" algn="l">
              <a:lnSpc>
                <a:spcPct val="115000"/>
              </a:lnSpc>
              <a:spcBef>
                <a:spcPts val="0"/>
              </a:spcBef>
              <a:spcAft>
                <a:spcPts val="0"/>
              </a:spcAft>
              <a:buClr>
                <a:schemeClr val="accent1"/>
              </a:buClr>
              <a:buSzPts val="800"/>
              <a:buFont typeface="Lato"/>
              <a:buChar char="-"/>
            </a:pPr>
            <a:r>
              <a:rPr lang="en-GB" sz="800">
                <a:solidFill>
                  <a:schemeClr val="accent1"/>
                </a:solidFill>
                <a:latin typeface="Lato"/>
                <a:ea typeface="Lato"/>
                <a:cs typeface="Lato"/>
                <a:sym typeface="Lato"/>
              </a:rPr>
              <a:t>Uses </a:t>
            </a:r>
            <a:r>
              <a:rPr lang="en-GB" sz="800">
                <a:solidFill>
                  <a:schemeClr val="accent1"/>
                </a:solidFill>
                <a:latin typeface="Lato"/>
                <a:ea typeface="Lato"/>
                <a:cs typeface="Lato"/>
                <a:sym typeface="Lato"/>
              </a:rPr>
              <a:t>a lot</a:t>
            </a:r>
            <a:r>
              <a:rPr lang="en-GB" sz="800">
                <a:solidFill>
                  <a:schemeClr val="accent1"/>
                </a:solidFill>
                <a:latin typeface="Lato"/>
                <a:ea typeface="Lato"/>
                <a:cs typeface="Lato"/>
                <a:sym typeface="Lato"/>
              </a:rPr>
              <a:t> more memory.</a:t>
            </a:r>
            <a:endParaRPr sz="800">
              <a:solidFill>
                <a:schemeClr val="accent1"/>
              </a:solidFill>
              <a:latin typeface="Lato"/>
              <a:ea typeface="Lato"/>
              <a:cs typeface="Lato"/>
              <a:sym typeface="Lato"/>
            </a:endParaRPr>
          </a:p>
        </p:txBody>
      </p:sp>
      <p:sp>
        <p:nvSpPr>
          <p:cNvPr id="234" name="Google Shape;234;p29"/>
          <p:cNvSpPr txBox="1"/>
          <p:nvPr/>
        </p:nvSpPr>
        <p:spPr>
          <a:xfrm>
            <a:off x="5994375" y="3463025"/>
            <a:ext cx="1498500" cy="463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Clr>
                <a:srgbClr val="000000"/>
              </a:buClr>
              <a:buSzPts val="1100"/>
              <a:buFont typeface="Arial"/>
              <a:buNone/>
            </a:pPr>
            <a:r>
              <a:rPr b="1" lang="en-GB" sz="2000">
                <a:solidFill>
                  <a:schemeClr val="accent3"/>
                </a:solidFill>
                <a:latin typeface="Lato"/>
                <a:ea typeface="Lato"/>
                <a:cs typeface="Lato"/>
                <a:sym typeface="Lato"/>
              </a:rPr>
              <a:t>ResNet</a:t>
            </a:r>
            <a:endParaRPr b="1" sz="2000">
              <a:solidFill>
                <a:schemeClr val="accent3"/>
              </a:solidFill>
              <a:latin typeface="Lato"/>
              <a:ea typeface="Lato"/>
              <a:cs typeface="Lato"/>
              <a:sym typeface="Lato"/>
            </a:endParaRPr>
          </a:p>
        </p:txBody>
      </p:sp>
      <p:sp>
        <p:nvSpPr>
          <p:cNvPr id="235" name="Google Shape;235;p29"/>
          <p:cNvSpPr txBox="1"/>
          <p:nvPr/>
        </p:nvSpPr>
        <p:spPr>
          <a:xfrm>
            <a:off x="5994375" y="4061300"/>
            <a:ext cx="1991700" cy="609300"/>
          </a:xfrm>
          <a:prstGeom prst="rect">
            <a:avLst/>
          </a:prstGeom>
          <a:noFill/>
          <a:ln>
            <a:noFill/>
          </a:ln>
        </p:spPr>
        <p:txBody>
          <a:bodyPr anchorCtr="0" anchor="t" bIns="91425" lIns="91425" spcFirstLastPara="1" rIns="91425" wrap="square" tIns="91425">
            <a:noAutofit/>
          </a:bodyPr>
          <a:lstStyle/>
          <a:p>
            <a:pPr indent="-279400" lvl="0" marL="457200" rtl="0" algn="l">
              <a:lnSpc>
                <a:spcPct val="115000"/>
              </a:lnSpc>
              <a:spcBef>
                <a:spcPts val="0"/>
              </a:spcBef>
              <a:spcAft>
                <a:spcPts val="0"/>
              </a:spcAft>
              <a:buClr>
                <a:schemeClr val="accent1"/>
              </a:buClr>
              <a:buSzPts val="800"/>
              <a:buFont typeface="Lato"/>
              <a:buChar char="-"/>
            </a:pPr>
            <a:r>
              <a:rPr lang="en-GB" sz="800">
                <a:solidFill>
                  <a:schemeClr val="accent1"/>
                </a:solidFill>
                <a:latin typeface="Lato"/>
                <a:ea typeface="Lato"/>
                <a:cs typeface="Lato"/>
                <a:sym typeface="Lato"/>
              </a:rPr>
              <a:t>Uses more parameters and computational power</a:t>
            </a:r>
            <a:endParaRPr sz="800">
              <a:solidFill>
                <a:schemeClr val="accent1"/>
              </a:solidFill>
              <a:latin typeface="Lato"/>
              <a:ea typeface="Lato"/>
              <a:cs typeface="Lato"/>
              <a:sym typeface="Lato"/>
            </a:endParaRPr>
          </a:p>
          <a:p>
            <a:pPr indent="-279400" lvl="0" marL="457200" rtl="0" algn="l">
              <a:lnSpc>
                <a:spcPct val="115000"/>
              </a:lnSpc>
              <a:spcBef>
                <a:spcPts val="0"/>
              </a:spcBef>
              <a:spcAft>
                <a:spcPts val="0"/>
              </a:spcAft>
              <a:buClr>
                <a:schemeClr val="accent1"/>
              </a:buClr>
              <a:buSzPts val="800"/>
              <a:buFont typeface="Lato"/>
              <a:buChar char="-"/>
            </a:pPr>
            <a:r>
              <a:rPr lang="en-GB" sz="800">
                <a:solidFill>
                  <a:schemeClr val="accent1"/>
                </a:solidFill>
                <a:latin typeface="Lato"/>
                <a:ea typeface="Lato"/>
                <a:cs typeface="Lato"/>
                <a:sym typeface="Lato"/>
              </a:rPr>
              <a:t>Trains fast and accurate results</a:t>
            </a:r>
            <a:endParaRPr sz="800">
              <a:solidFill>
                <a:schemeClr val="accent1"/>
              </a:solidFill>
              <a:latin typeface="Lato"/>
              <a:ea typeface="Lato"/>
              <a:cs typeface="Lato"/>
              <a:sym typeface="Lato"/>
            </a:endParaRPr>
          </a:p>
        </p:txBody>
      </p:sp>
      <p:pic>
        <p:nvPicPr>
          <p:cNvPr id="236" name="Google Shape;236;p29"/>
          <p:cNvPicPr preferRelativeResize="0"/>
          <p:nvPr/>
        </p:nvPicPr>
        <p:blipFill>
          <a:blip r:embed="rId3">
            <a:alphaModFix/>
          </a:blip>
          <a:stretch>
            <a:fillRect/>
          </a:stretch>
        </p:blipFill>
        <p:spPr>
          <a:xfrm>
            <a:off x="729454" y="2255450"/>
            <a:ext cx="4926997" cy="2553439"/>
          </a:xfrm>
          <a:prstGeom prst="rect">
            <a:avLst/>
          </a:prstGeom>
          <a:noFill/>
          <a:ln>
            <a:noFill/>
          </a:ln>
        </p:spPr>
      </p:pic>
      <p:sp>
        <p:nvSpPr>
          <p:cNvPr id="237" name="Google Shape;237;p29"/>
          <p:cNvSpPr txBox="1"/>
          <p:nvPr/>
        </p:nvSpPr>
        <p:spPr>
          <a:xfrm>
            <a:off x="1527550" y="1907450"/>
            <a:ext cx="2823000" cy="348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a:latin typeface="Lato"/>
                <a:ea typeface="Lato"/>
                <a:cs typeface="Lato"/>
                <a:sym typeface="Lato"/>
              </a:rPr>
              <a:t>DenseNet vs Resnet</a:t>
            </a:r>
            <a:endParaRPr>
              <a:latin typeface="Lato"/>
              <a:ea typeface="Lato"/>
              <a:cs typeface="Lato"/>
              <a:sym typeface="La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1" name="Shape 241"/>
        <p:cNvGrpSpPr/>
        <p:nvPr/>
      </p:nvGrpSpPr>
      <p:grpSpPr>
        <a:xfrm>
          <a:off x="0" y="0"/>
          <a:ext cx="0" cy="0"/>
          <a:chOff x="0" y="0"/>
          <a:chExt cx="0" cy="0"/>
        </a:xfrm>
      </p:grpSpPr>
      <p:sp>
        <p:nvSpPr>
          <p:cNvPr id="242" name="Google Shape;242;p30"/>
          <p:cNvSpPr txBox="1"/>
          <p:nvPr>
            <p:ph type="title"/>
          </p:nvPr>
        </p:nvSpPr>
        <p:spPr>
          <a:xfrm>
            <a:off x="730000" y="1318650"/>
            <a:ext cx="3636600" cy="57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Implementation</a:t>
            </a:r>
            <a:endParaRPr/>
          </a:p>
        </p:txBody>
      </p:sp>
      <p:sp>
        <p:nvSpPr>
          <p:cNvPr id="243" name="Google Shape;243;p30"/>
          <p:cNvSpPr txBox="1"/>
          <p:nvPr>
            <p:ph idx="1" type="body"/>
          </p:nvPr>
        </p:nvSpPr>
        <p:spPr>
          <a:xfrm>
            <a:off x="721225" y="1965150"/>
            <a:ext cx="3636600" cy="852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100"/>
              <a:t>Fitting the model to our pretrained network. We’ll off by preprocessing the image to a (224, 224, 3) for our input shape. Create a function that builds our model and complile our metrics. </a:t>
            </a:r>
            <a:endParaRPr sz="1100"/>
          </a:p>
        </p:txBody>
      </p:sp>
      <p:sp>
        <p:nvSpPr>
          <p:cNvPr id="244" name="Google Shape;244;p30"/>
          <p:cNvSpPr txBox="1"/>
          <p:nvPr/>
        </p:nvSpPr>
        <p:spPr>
          <a:xfrm>
            <a:off x="721230" y="3080960"/>
            <a:ext cx="3636600" cy="261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GB" sz="1000">
                <a:solidFill>
                  <a:schemeClr val="dk1"/>
                </a:solidFill>
                <a:latin typeface="Lato"/>
                <a:ea typeface="Lato"/>
                <a:cs typeface="Lato"/>
                <a:sym typeface="Lato"/>
              </a:rPr>
              <a:t>01    | </a:t>
            </a:r>
            <a:r>
              <a:rPr lang="en-GB" sz="1000">
                <a:solidFill>
                  <a:srgbClr val="000000"/>
                </a:solidFill>
                <a:latin typeface="Lato"/>
                <a:ea typeface="Lato"/>
                <a:cs typeface="Lato"/>
                <a:sym typeface="Lato"/>
              </a:rPr>
              <a:t>   </a:t>
            </a:r>
            <a:r>
              <a:rPr lang="en-GB" sz="1000">
                <a:latin typeface="Lato"/>
                <a:ea typeface="Lato"/>
                <a:cs typeface="Lato"/>
                <a:sym typeface="Lato"/>
              </a:rPr>
              <a:t>Sequential</a:t>
            </a:r>
            <a:endParaRPr/>
          </a:p>
        </p:txBody>
      </p:sp>
      <p:sp>
        <p:nvSpPr>
          <p:cNvPr id="245" name="Google Shape;245;p30"/>
          <p:cNvSpPr txBox="1"/>
          <p:nvPr/>
        </p:nvSpPr>
        <p:spPr>
          <a:xfrm>
            <a:off x="734530" y="3344460"/>
            <a:ext cx="3636600" cy="261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GB" sz="1000">
                <a:solidFill>
                  <a:schemeClr val="dk1"/>
                </a:solidFill>
                <a:latin typeface="Lato"/>
                <a:ea typeface="Lato"/>
                <a:cs typeface="Lato"/>
                <a:sym typeface="Lato"/>
              </a:rPr>
              <a:t>02    |</a:t>
            </a:r>
            <a:r>
              <a:rPr b="1" lang="en-GB" sz="1000">
                <a:solidFill>
                  <a:srgbClr val="CCCCCC"/>
                </a:solidFill>
                <a:latin typeface="Lato"/>
                <a:ea typeface="Lato"/>
                <a:cs typeface="Lato"/>
                <a:sym typeface="Lato"/>
              </a:rPr>
              <a:t> </a:t>
            </a:r>
            <a:r>
              <a:rPr lang="en-GB" sz="1000">
                <a:solidFill>
                  <a:srgbClr val="53C6A1"/>
                </a:solidFill>
                <a:latin typeface="Lato"/>
                <a:ea typeface="Lato"/>
                <a:cs typeface="Lato"/>
                <a:sym typeface="Lato"/>
              </a:rPr>
              <a:t> </a:t>
            </a:r>
            <a:r>
              <a:rPr lang="en-GB" sz="1000">
                <a:solidFill>
                  <a:srgbClr val="000000"/>
                </a:solidFill>
                <a:latin typeface="Lato"/>
                <a:ea typeface="Lato"/>
                <a:cs typeface="Lato"/>
                <a:sym typeface="Lato"/>
              </a:rPr>
              <a:t>  </a:t>
            </a:r>
            <a:r>
              <a:rPr lang="en-GB" sz="1000">
                <a:latin typeface="Lato"/>
                <a:ea typeface="Lato"/>
                <a:cs typeface="Lato"/>
                <a:sym typeface="Lato"/>
              </a:rPr>
              <a:t>DenseNet121</a:t>
            </a:r>
            <a:endParaRPr/>
          </a:p>
        </p:txBody>
      </p:sp>
      <p:sp>
        <p:nvSpPr>
          <p:cNvPr id="246" name="Google Shape;246;p30"/>
          <p:cNvSpPr txBox="1"/>
          <p:nvPr/>
        </p:nvSpPr>
        <p:spPr>
          <a:xfrm>
            <a:off x="734530" y="3605760"/>
            <a:ext cx="3636600" cy="261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GB" sz="1000">
                <a:solidFill>
                  <a:schemeClr val="dk1"/>
                </a:solidFill>
                <a:latin typeface="Lato"/>
                <a:ea typeface="Lato"/>
                <a:cs typeface="Lato"/>
                <a:sym typeface="Lato"/>
              </a:rPr>
              <a:t>03    |</a:t>
            </a:r>
            <a:r>
              <a:rPr b="1" lang="en-GB" sz="1000">
                <a:solidFill>
                  <a:srgbClr val="CCCCCC"/>
                </a:solidFill>
                <a:latin typeface="Lato"/>
                <a:ea typeface="Lato"/>
                <a:cs typeface="Lato"/>
                <a:sym typeface="Lato"/>
              </a:rPr>
              <a:t> </a:t>
            </a:r>
            <a:r>
              <a:rPr lang="en-GB" sz="1000">
                <a:solidFill>
                  <a:srgbClr val="000000"/>
                </a:solidFill>
                <a:latin typeface="Lato"/>
                <a:ea typeface="Lato"/>
                <a:cs typeface="Lato"/>
                <a:sym typeface="Lato"/>
              </a:rPr>
              <a:t>   </a:t>
            </a:r>
            <a:r>
              <a:rPr lang="en-GB" sz="1000">
                <a:latin typeface="Lato"/>
                <a:ea typeface="Lato"/>
                <a:cs typeface="Lato"/>
                <a:sym typeface="Lato"/>
              </a:rPr>
              <a:t>Global Average Pooling</a:t>
            </a:r>
            <a:endParaRPr/>
          </a:p>
        </p:txBody>
      </p:sp>
      <p:sp>
        <p:nvSpPr>
          <p:cNvPr id="247" name="Google Shape;247;p30"/>
          <p:cNvSpPr txBox="1"/>
          <p:nvPr/>
        </p:nvSpPr>
        <p:spPr>
          <a:xfrm>
            <a:off x="734530" y="3867060"/>
            <a:ext cx="3636600" cy="261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GB" sz="1000">
                <a:solidFill>
                  <a:schemeClr val="dk1"/>
                </a:solidFill>
                <a:latin typeface="Lato"/>
                <a:ea typeface="Lato"/>
                <a:cs typeface="Lato"/>
                <a:sym typeface="Lato"/>
              </a:rPr>
              <a:t>04    |</a:t>
            </a:r>
            <a:r>
              <a:rPr b="1" lang="en-GB" sz="1000">
                <a:solidFill>
                  <a:srgbClr val="000000"/>
                </a:solidFill>
                <a:latin typeface="Lato"/>
                <a:ea typeface="Lato"/>
                <a:cs typeface="Lato"/>
                <a:sym typeface="Lato"/>
              </a:rPr>
              <a:t> </a:t>
            </a:r>
            <a:r>
              <a:rPr lang="en-GB" sz="1000">
                <a:solidFill>
                  <a:srgbClr val="000000"/>
                </a:solidFill>
                <a:latin typeface="Lato"/>
                <a:ea typeface="Lato"/>
                <a:cs typeface="Lato"/>
                <a:sym typeface="Lato"/>
              </a:rPr>
              <a:t>   </a:t>
            </a:r>
            <a:r>
              <a:rPr lang="en-GB" sz="1000">
                <a:latin typeface="Lato"/>
                <a:ea typeface="Lato"/>
                <a:cs typeface="Lato"/>
                <a:sym typeface="Lato"/>
              </a:rPr>
              <a:t>Dropout</a:t>
            </a:r>
            <a:endParaRPr sz="1000">
              <a:solidFill>
                <a:srgbClr val="000000"/>
              </a:solidFill>
              <a:latin typeface="Lato"/>
              <a:ea typeface="Lato"/>
              <a:cs typeface="Lato"/>
              <a:sym typeface="Lato"/>
            </a:endParaRPr>
          </a:p>
        </p:txBody>
      </p:sp>
      <p:sp>
        <p:nvSpPr>
          <p:cNvPr id="248" name="Google Shape;248;p30"/>
          <p:cNvSpPr txBox="1"/>
          <p:nvPr/>
        </p:nvSpPr>
        <p:spPr>
          <a:xfrm>
            <a:off x="734530" y="4128360"/>
            <a:ext cx="3636600" cy="261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GB" sz="1000">
                <a:solidFill>
                  <a:schemeClr val="dk1"/>
                </a:solidFill>
                <a:latin typeface="Lato"/>
                <a:ea typeface="Lato"/>
                <a:cs typeface="Lato"/>
                <a:sym typeface="Lato"/>
              </a:rPr>
              <a:t>05    | </a:t>
            </a:r>
            <a:r>
              <a:rPr lang="en-GB" sz="1000">
                <a:solidFill>
                  <a:srgbClr val="53C6A1"/>
                </a:solidFill>
                <a:latin typeface="Lato"/>
                <a:ea typeface="Lato"/>
                <a:cs typeface="Lato"/>
                <a:sym typeface="Lato"/>
              </a:rPr>
              <a:t>   </a:t>
            </a:r>
            <a:r>
              <a:rPr lang="en-GB" sz="1000">
                <a:solidFill>
                  <a:srgbClr val="000000"/>
                </a:solidFill>
                <a:latin typeface="Lato"/>
                <a:ea typeface="Lato"/>
                <a:cs typeface="Lato"/>
                <a:sym typeface="Lato"/>
              </a:rPr>
              <a:t>D</a:t>
            </a:r>
            <a:r>
              <a:rPr lang="en-GB" sz="1000">
                <a:latin typeface="Lato"/>
                <a:ea typeface="Lato"/>
                <a:cs typeface="Lato"/>
                <a:sym typeface="Lato"/>
              </a:rPr>
              <a:t>ense</a:t>
            </a:r>
            <a:endParaRPr/>
          </a:p>
        </p:txBody>
      </p:sp>
      <p:pic>
        <p:nvPicPr>
          <p:cNvPr id="249" name="Google Shape;249;p30"/>
          <p:cNvPicPr preferRelativeResize="0"/>
          <p:nvPr/>
        </p:nvPicPr>
        <p:blipFill>
          <a:blip r:embed="rId3">
            <a:alphaModFix/>
          </a:blip>
          <a:stretch>
            <a:fillRect/>
          </a:stretch>
        </p:blipFill>
        <p:spPr>
          <a:xfrm>
            <a:off x="4486800" y="1421473"/>
            <a:ext cx="4280949" cy="28275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434343"/>
        </a:solidFill>
      </p:bgPr>
    </p:bg>
    <p:spTree>
      <p:nvGrpSpPr>
        <p:cNvPr id="253" name="Shape 253"/>
        <p:cNvGrpSpPr/>
        <p:nvPr/>
      </p:nvGrpSpPr>
      <p:grpSpPr>
        <a:xfrm>
          <a:off x="0" y="0"/>
          <a:ext cx="0" cy="0"/>
          <a:chOff x="0" y="0"/>
          <a:chExt cx="0" cy="0"/>
        </a:xfrm>
      </p:grpSpPr>
      <p:sp>
        <p:nvSpPr>
          <p:cNvPr id="254" name="Google Shape;254;p31"/>
          <p:cNvSpPr txBox="1"/>
          <p:nvPr>
            <p:ph type="title"/>
          </p:nvPr>
        </p:nvSpPr>
        <p:spPr>
          <a:xfrm>
            <a:off x="729450" y="1322450"/>
            <a:ext cx="7010100" cy="350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200"/>
              <a:t>Image Data Generator</a:t>
            </a:r>
            <a:endParaRPr sz="1200"/>
          </a:p>
        </p:txBody>
      </p:sp>
      <p:sp>
        <p:nvSpPr>
          <p:cNvPr id="255" name="Google Shape;255;p31"/>
          <p:cNvSpPr txBox="1"/>
          <p:nvPr>
            <p:ph idx="4294967295" type="body"/>
          </p:nvPr>
        </p:nvSpPr>
        <p:spPr>
          <a:xfrm>
            <a:off x="729450" y="1749350"/>
            <a:ext cx="7010100" cy="2628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800">
                <a:solidFill>
                  <a:srgbClr val="FFFFFF"/>
                </a:solidFill>
              </a:rPr>
              <a:t>Creating a image generator allows us to generate batches of tensor images with real-time data augmentation. This lets the model loop through each batch of data and randomly flip the images to help prevent the model to overfitting. It helps for not having to hold the entire dataset all at once, but little at a time.</a:t>
            </a:r>
            <a:endParaRPr sz="1800">
              <a:solidFill>
                <a:srgbClr val="FFFFFF"/>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9" name="Shape 259"/>
        <p:cNvGrpSpPr/>
        <p:nvPr/>
      </p:nvGrpSpPr>
      <p:grpSpPr>
        <a:xfrm>
          <a:off x="0" y="0"/>
          <a:ext cx="0" cy="0"/>
          <a:chOff x="0" y="0"/>
          <a:chExt cx="0" cy="0"/>
        </a:xfrm>
      </p:grpSpPr>
      <p:sp>
        <p:nvSpPr>
          <p:cNvPr id="260" name="Google Shape;260;p32"/>
          <p:cNvSpPr txBox="1"/>
          <p:nvPr>
            <p:ph type="title"/>
          </p:nvPr>
        </p:nvSpPr>
        <p:spPr>
          <a:xfrm>
            <a:off x="739525" y="1165539"/>
            <a:ext cx="7688400" cy="535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Metrics</a:t>
            </a:r>
            <a:endParaRPr sz="1000"/>
          </a:p>
        </p:txBody>
      </p:sp>
      <p:pic>
        <p:nvPicPr>
          <p:cNvPr id="261" name="Google Shape;261;p32"/>
          <p:cNvPicPr preferRelativeResize="0"/>
          <p:nvPr/>
        </p:nvPicPr>
        <p:blipFill>
          <a:blip r:embed="rId3">
            <a:alphaModFix/>
          </a:blip>
          <a:stretch>
            <a:fillRect/>
          </a:stretch>
        </p:blipFill>
        <p:spPr>
          <a:xfrm>
            <a:off x="830400" y="1606426"/>
            <a:ext cx="2501199" cy="1785928"/>
          </a:xfrm>
          <a:prstGeom prst="rect">
            <a:avLst/>
          </a:prstGeom>
          <a:noFill/>
          <a:ln>
            <a:noFill/>
          </a:ln>
        </p:spPr>
      </p:pic>
      <p:grpSp>
        <p:nvGrpSpPr>
          <p:cNvPr id="262" name="Google Shape;262;p32"/>
          <p:cNvGrpSpPr/>
          <p:nvPr/>
        </p:nvGrpSpPr>
        <p:grpSpPr>
          <a:xfrm>
            <a:off x="830400" y="3274596"/>
            <a:ext cx="2501700" cy="1353953"/>
            <a:chOff x="830400" y="3274596"/>
            <a:chExt cx="2501700" cy="1353953"/>
          </a:xfrm>
        </p:grpSpPr>
        <p:sp>
          <p:nvSpPr>
            <p:cNvPr id="263" name="Google Shape;263;p32"/>
            <p:cNvSpPr/>
            <p:nvPr/>
          </p:nvSpPr>
          <p:spPr>
            <a:xfrm>
              <a:off x="830400" y="3360750"/>
              <a:ext cx="2501700" cy="126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32"/>
            <p:cNvSpPr/>
            <p:nvPr/>
          </p:nvSpPr>
          <p:spPr>
            <a:xfrm>
              <a:off x="1059092" y="3274596"/>
              <a:ext cx="219600" cy="936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5" name="Google Shape;265;p32"/>
          <p:cNvSpPr txBox="1"/>
          <p:nvPr>
            <p:ph type="title"/>
          </p:nvPr>
        </p:nvSpPr>
        <p:spPr>
          <a:xfrm>
            <a:off x="967528" y="3455478"/>
            <a:ext cx="2238300" cy="430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sz="1000"/>
              <a:t>Loss: “Binary Cross-Entropy”</a:t>
            </a:r>
            <a:endParaRPr sz="1000"/>
          </a:p>
        </p:txBody>
      </p:sp>
      <p:sp>
        <p:nvSpPr>
          <p:cNvPr id="266" name="Google Shape;266;p32"/>
          <p:cNvSpPr txBox="1"/>
          <p:nvPr>
            <p:ph idx="4294967295" type="body"/>
          </p:nvPr>
        </p:nvSpPr>
        <p:spPr>
          <a:xfrm>
            <a:off x="967528" y="3885655"/>
            <a:ext cx="2238300" cy="649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sz="800"/>
              <a:t>Measures the performance of the model whose output probability is </a:t>
            </a:r>
            <a:r>
              <a:rPr lang="en-GB" sz="800"/>
              <a:t>between</a:t>
            </a:r>
            <a:r>
              <a:rPr lang="en-GB" sz="800"/>
              <a:t> 0 and 1. This loss function penalizes both types of errors and esp. When it is confidently wrong.</a:t>
            </a:r>
            <a:endParaRPr sz="800"/>
          </a:p>
        </p:txBody>
      </p:sp>
      <p:pic>
        <p:nvPicPr>
          <p:cNvPr id="267" name="Google Shape;267;p32"/>
          <p:cNvPicPr preferRelativeResize="0"/>
          <p:nvPr/>
        </p:nvPicPr>
        <p:blipFill>
          <a:blip r:embed="rId4">
            <a:alphaModFix/>
          </a:blip>
          <a:stretch>
            <a:fillRect/>
          </a:stretch>
        </p:blipFill>
        <p:spPr>
          <a:xfrm>
            <a:off x="3332875" y="2983075"/>
            <a:ext cx="2501200" cy="1719275"/>
          </a:xfrm>
          <a:prstGeom prst="rect">
            <a:avLst/>
          </a:prstGeom>
          <a:noFill/>
          <a:ln>
            <a:noFill/>
          </a:ln>
        </p:spPr>
      </p:pic>
      <p:grpSp>
        <p:nvGrpSpPr>
          <p:cNvPr id="268" name="Google Shape;268;p32"/>
          <p:cNvGrpSpPr/>
          <p:nvPr/>
        </p:nvGrpSpPr>
        <p:grpSpPr>
          <a:xfrm flipH="1" rot="10800000">
            <a:off x="3332867" y="1614672"/>
            <a:ext cx="2501700" cy="1406216"/>
            <a:chOff x="830400" y="3274596"/>
            <a:chExt cx="2501700" cy="1353953"/>
          </a:xfrm>
        </p:grpSpPr>
        <p:sp>
          <p:nvSpPr>
            <p:cNvPr id="269" name="Google Shape;269;p32"/>
            <p:cNvSpPr/>
            <p:nvPr/>
          </p:nvSpPr>
          <p:spPr>
            <a:xfrm>
              <a:off x="830400" y="3360750"/>
              <a:ext cx="2501700" cy="126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32"/>
            <p:cNvSpPr/>
            <p:nvPr/>
          </p:nvSpPr>
          <p:spPr>
            <a:xfrm>
              <a:off x="1059092" y="3274596"/>
              <a:ext cx="219600" cy="936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1" name="Google Shape;271;p32"/>
          <p:cNvSpPr txBox="1"/>
          <p:nvPr>
            <p:ph type="title"/>
          </p:nvPr>
        </p:nvSpPr>
        <p:spPr>
          <a:xfrm>
            <a:off x="3462950" y="1801913"/>
            <a:ext cx="2238300" cy="430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sz="1000"/>
              <a:t>Optimizer = “Adam”</a:t>
            </a:r>
            <a:endParaRPr sz="1000"/>
          </a:p>
        </p:txBody>
      </p:sp>
      <p:sp>
        <p:nvSpPr>
          <p:cNvPr id="272" name="Google Shape;272;p32"/>
          <p:cNvSpPr txBox="1"/>
          <p:nvPr>
            <p:ph idx="4294967295" type="body"/>
          </p:nvPr>
        </p:nvSpPr>
        <p:spPr>
          <a:xfrm>
            <a:off x="3462953" y="2246844"/>
            <a:ext cx="2238300" cy="649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sz="800"/>
              <a:t>One of the more popular optimizers that take into account of AdaGrad and RMSProp. The learning rate will be set at (0.00005).</a:t>
            </a:r>
            <a:endParaRPr sz="800"/>
          </a:p>
        </p:txBody>
      </p:sp>
      <p:grpSp>
        <p:nvGrpSpPr>
          <p:cNvPr id="273" name="Google Shape;273;p32"/>
          <p:cNvGrpSpPr/>
          <p:nvPr/>
        </p:nvGrpSpPr>
        <p:grpSpPr>
          <a:xfrm>
            <a:off x="5832591" y="3274596"/>
            <a:ext cx="2501700" cy="1353953"/>
            <a:chOff x="830400" y="3274596"/>
            <a:chExt cx="2501700" cy="1353953"/>
          </a:xfrm>
        </p:grpSpPr>
        <p:sp>
          <p:nvSpPr>
            <p:cNvPr id="274" name="Google Shape;274;p32"/>
            <p:cNvSpPr/>
            <p:nvPr/>
          </p:nvSpPr>
          <p:spPr>
            <a:xfrm>
              <a:off x="830400" y="3360750"/>
              <a:ext cx="2501700" cy="126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32"/>
            <p:cNvSpPr/>
            <p:nvPr/>
          </p:nvSpPr>
          <p:spPr>
            <a:xfrm>
              <a:off x="1059092" y="3274596"/>
              <a:ext cx="219600" cy="936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6" name="Google Shape;276;p32"/>
          <p:cNvSpPr txBox="1"/>
          <p:nvPr>
            <p:ph type="title"/>
          </p:nvPr>
        </p:nvSpPr>
        <p:spPr>
          <a:xfrm>
            <a:off x="5960978" y="3455478"/>
            <a:ext cx="2238300" cy="430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sz="1000"/>
              <a:t>Quadratic Weighted Kappa</a:t>
            </a:r>
            <a:endParaRPr sz="1000"/>
          </a:p>
        </p:txBody>
      </p:sp>
      <p:sp>
        <p:nvSpPr>
          <p:cNvPr id="277" name="Google Shape;277;p32"/>
          <p:cNvSpPr txBox="1"/>
          <p:nvPr>
            <p:ph idx="4294967295" type="body"/>
          </p:nvPr>
        </p:nvSpPr>
        <p:spPr>
          <a:xfrm>
            <a:off x="5960978" y="3885655"/>
            <a:ext cx="2238300" cy="649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sz="800"/>
              <a:t>Weighted Kappa is a metric that measures the amount of </a:t>
            </a:r>
            <a:r>
              <a:rPr lang="en-GB" sz="800"/>
              <a:t>similarities</a:t>
            </a:r>
            <a:r>
              <a:rPr lang="en-GB" sz="800"/>
              <a:t> between the predictions and actuals. 1 being in perfect agreement and -1 for being completely in disagreement.</a:t>
            </a:r>
            <a:endParaRPr sz="800"/>
          </a:p>
        </p:txBody>
      </p:sp>
      <p:sp>
        <p:nvSpPr>
          <p:cNvPr id="278" name="Google Shape;278;p32"/>
          <p:cNvSpPr txBox="1"/>
          <p:nvPr/>
        </p:nvSpPr>
        <p:spPr>
          <a:xfrm>
            <a:off x="5832600" y="1606425"/>
            <a:ext cx="2501100" cy="1719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2600">
                <a:latin typeface="Raleway"/>
                <a:ea typeface="Raleway"/>
                <a:cs typeface="Raleway"/>
                <a:sym typeface="Raleway"/>
              </a:rPr>
              <a:t>Quadratic Weighted Kappa</a:t>
            </a:r>
            <a:endParaRPr b="1" sz="2600">
              <a:latin typeface="Raleway"/>
              <a:ea typeface="Raleway"/>
              <a:cs typeface="Raleway"/>
              <a:sym typeface="Raleway"/>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2" name="Shape 282"/>
        <p:cNvGrpSpPr/>
        <p:nvPr/>
      </p:nvGrpSpPr>
      <p:grpSpPr>
        <a:xfrm>
          <a:off x="0" y="0"/>
          <a:ext cx="0" cy="0"/>
          <a:chOff x="0" y="0"/>
          <a:chExt cx="0" cy="0"/>
        </a:xfrm>
      </p:grpSpPr>
      <p:sp>
        <p:nvSpPr>
          <p:cNvPr id="283" name="Google Shape;283;p33"/>
          <p:cNvSpPr txBox="1"/>
          <p:nvPr>
            <p:ph type="title"/>
          </p:nvPr>
        </p:nvSpPr>
        <p:spPr>
          <a:xfrm>
            <a:off x="730000" y="1318650"/>
            <a:ext cx="2799900" cy="103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000000"/>
                </a:solidFill>
              </a:rPr>
              <a:t>Results</a:t>
            </a:r>
            <a:endParaRPr/>
          </a:p>
        </p:txBody>
      </p:sp>
      <p:sp>
        <p:nvSpPr>
          <p:cNvPr id="284" name="Google Shape;284;p33"/>
          <p:cNvSpPr txBox="1"/>
          <p:nvPr>
            <p:ph idx="1" type="body"/>
          </p:nvPr>
        </p:nvSpPr>
        <p:spPr>
          <a:xfrm>
            <a:off x="3605300" y="1068650"/>
            <a:ext cx="4798200" cy="1034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100"/>
              <a:t>Started the model by setting the epoch to 15 and splitting the data by 85% train and 15% validation test with a batch size of 32. The callback function, we used our own custom QWK and would save anytime there was an improvement on our kappa score since this is our biggest focus for metrics.</a:t>
            </a:r>
            <a:endParaRPr sz="1100"/>
          </a:p>
        </p:txBody>
      </p:sp>
      <p:sp>
        <p:nvSpPr>
          <p:cNvPr id="285" name="Google Shape;285;p33"/>
          <p:cNvSpPr txBox="1"/>
          <p:nvPr/>
        </p:nvSpPr>
        <p:spPr>
          <a:xfrm>
            <a:off x="992300" y="2706495"/>
            <a:ext cx="1768800" cy="2295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Clr>
                <a:srgbClr val="000000"/>
              </a:buClr>
              <a:buSzPts val="1100"/>
              <a:buFont typeface="Arial"/>
              <a:buNone/>
            </a:pPr>
            <a:r>
              <a:rPr b="1" lang="en-GB">
                <a:solidFill>
                  <a:schemeClr val="dk1"/>
                </a:solidFill>
                <a:latin typeface="Lato"/>
                <a:ea typeface="Lato"/>
                <a:cs typeface="Lato"/>
                <a:sym typeface="Lato"/>
              </a:rPr>
              <a:t>Loss</a:t>
            </a:r>
            <a:endParaRPr b="1">
              <a:solidFill>
                <a:schemeClr val="dk1"/>
              </a:solidFill>
              <a:latin typeface="Lato"/>
              <a:ea typeface="Lato"/>
              <a:cs typeface="Lato"/>
              <a:sym typeface="Lato"/>
            </a:endParaRPr>
          </a:p>
        </p:txBody>
      </p:sp>
      <p:cxnSp>
        <p:nvCxnSpPr>
          <p:cNvPr id="286" name="Google Shape;286;p33"/>
          <p:cNvCxnSpPr/>
          <p:nvPr/>
        </p:nvCxnSpPr>
        <p:spPr>
          <a:xfrm>
            <a:off x="3224350" y="2706500"/>
            <a:ext cx="0" cy="1832100"/>
          </a:xfrm>
          <a:prstGeom prst="straightConnector1">
            <a:avLst/>
          </a:prstGeom>
          <a:noFill/>
          <a:ln cap="flat" cmpd="sng" w="9525">
            <a:solidFill>
              <a:schemeClr val="accent1"/>
            </a:solidFill>
            <a:prstDash val="dot"/>
            <a:round/>
            <a:headEnd len="med" w="med" type="none"/>
            <a:tailEnd len="med" w="med" type="none"/>
          </a:ln>
        </p:spPr>
      </p:cxnSp>
      <p:sp>
        <p:nvSpPr>
          <p:cNvPr id="287" name="Google Shape;287;p33"/>
          <p:cNvSpPr txBox="1"/>
          <p:nvPr/>
        </p:nvSpPr>
        <p:spPr>
          <a:xfrm>
            <a:off x="3687600" y="2706495"/>
            <a:ext cx="1768800" cy="2295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Clr>
                <a:srgbClr val="000000"/>
              </a:buClr>
              <a:buSzPts val="1100"/>
              <a:buFont typeface="Arial"/>
              <a:buNone/>
            </a:pPr>
            <a:r>
              <a:rPr b="1" lang="en-GB">
                <a:solidFill>
                  <a:schemeClr val="dk1"/>
                </a:solidFill>
                <a:latin typeface="Lato"/>
                <a:ea typeface="Lato"/>
                <a:cs typeface="Lato"/>
                <a:sym typeface="Lato"/>
              </a:rPr>
              <a:t>Accuracy</a:t>
            </a:r>
            <a:endParaRPr b="1">
              <a:solidFill>
                <a:schemeClr val="dk1"/>
              </a:solidFill>
              <a:latin typeface="Lato"/>
              <a:ea typeface="Lato"/>
              <a:cs typeface="Lato"/>
              <a:sym typeface="Lato"/>
            </a:endParaRPr>
          </a:p>
        </p:txBody>
      </p:sp>
      <p:cxnSp>
        <p:nvCxnSpPr>
          <p:cNvPr id="288" name="Google Shape;288;p33"/>
          <p:cNvCxnSpPr/>
          <p:nvPr/>
        </p:nvCxnSpPr>
        <p:spPr>
          <a:xfrm>
            <a:off x="5919650" y="2706500"/>
            <a:ext cx="0" cy="1832100"/>
          </a:xfrm>
          <a:prstGeom prst="straightConnector1">
            <a:avLst/>
          </a:prstGeom>
          <a:noFill/>
          <a:ln cap="flat" cmpd="sng" w="9525">
            <a:solidFill>
              <a:schemeClr val="accent1"/>
            </a:solidFill>
            <a:prstDash val="dot"/>
            <a:round/>
            <a:headEnd len="med" w="med" type="none"/>
            <a:tailEnd len="med" w="med" type="none"/>
          </a:ln>
        </p:spPr>
      </p:cxnSp>
      <p:sp>
        <p:nvSpPr>
          <p:cNvPr id="289" name="Google Shape;289;p33"/>
          <p:cNvSpPr txBox="1"/>
          <p:nvPr/>
        </p:nvSpPr>
        <p:spPr>
          <a:xfrm>
            <a:off x="6382900" y="2706495"/>
            <a:ext cx="1768800" cy="2295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Clr>
                <a:srgbClr val="000000"/>
              </a:buClr>
              <a:buSzPts val="1100"/>
              <a:buFont typeface="Arial"/>
              <a:buNone/>
            </a:pPr>
            <a:r>
              <a:rPr b="1" lang="en-GB" sz="1200">
                <a:solidFill>
                  <a:schemeClr val="dk1"/>
                </a:solidFill>
                <a:latin typeface="Lato"/>
                <a:ea typeface="Lato"/>
                <a:cs typeface="Lato"/>
                <a:sym typeface="Lato"/>
              </a:rPr>
              <a:t>Kappa Score</a:t>
            </a:r>
            <a:endParaRPr b="1" sz="1200">
              <a:solidFill>
                <a:schemeClr val="dk1"/>
              </a:solidFill>
              <a:latin typeface="Lato"/>
              <a:ea typeface="Lato"/>
              <a:cs typeface="Lato"/>
              <a:sym typeface="Lato"/>
            </a:endParaRPr>
          </a:p>
        </p:txBody>
      </p:sp>
      <p:pic>
        <p:nvPicPr>
          <p:cNvPr id="290" name="Google Shape;290;p33"/>
          <p:cNvPicPr preferRelativeResize="0"/>
          <p:nvPr/>
        </p:nvPicPr>
        <p:blipFill>
          <a:blip r:embed="rId3">
            <a:alphaModFix/>
          </a:blip>
          <a:stretch>
            <a:fillRect/>
          </a:stretch>
        </p:blipFill>
        <p:spPr>
          <a:xfrm>
            <a:off x="488832" y="3172275"/>
            <a:ext cx="2520001" cy="1440000"/>
          </a:xfrm>
          <a:prstGeom prst="rect">
            <a:avLst/>
          </a:prstGeom>
          <a:noFill/>
          <a:ln>
            <a:noFill/>
          </a:ln>
        </p:spPr>
      </p:pic>
      <p:pic>
        <p:nvPicPr>
          <p:cNvPr id="291" name="Google Shape;291;p33"/>
          <p:cNvPicPr preferRelativeResize="0"/>
          <p:nvPr/>
        </p:nvPicPr>
        <p:blipFill>
          <a:blip r:embed="rId4">
            <a:alphaModFix/>
          </a:blip>
          <a:stretch>
            <a:fillRect/>
          </a:stretch>
        </p:blipFill>
        <p:spPr>
          <a:xfrm>
            <a:off x="3311988" y="3172275"/>
            <a:ext cx="2520001" cy="1440000"/>
          </a:xfrm>
          <a:prstGeom prst="rect">
            <a:avLst/>
          </a:prstGeom>
          <a:noFill/>
          <a:ln>
            <a:noFill/>
          </a:ln>
        </p:spPr>
      </p:pic>
      <p:pic>
        <p:nvPicPr>
          <p:cNvPr id="292" name="Google Shape;292;p33"/>
          <p:cNvPicPr preferRelativeResize="0"/>
          <p:nvPr/>
        </p:nvPicPr>
        <p:blipFill>
          <a:blip r:embed="rId5">
            <a:alphaModFix/>
          </a:blip>
          <a:stretch>
            <a:fillRect/>
          </a:stretch>
        </p:blipFill>
        <p:spPr>
          <a:xfrm>
            <a:off x="6135163" y="3172275"/>
            <a:ext cx="2520000" cy="14400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6" name="Shape 296"/>
        <p:cNvGrpSpPr/>
        <p:nvPr/>
      </p:nvGrpSpPr>
      <p:grpSpPr>
        <a:xfrm>
          <a:off x="0" y="0"/>
          <a:ext cx="0" cy="0"/>
          <a:chOff x="0" y="0"/>
          <a:chExt cx="0" cy="0"/>
        </a:xfrm>
      </p:grpSpPr>
      <p:sp>
        <p:nvSpPr>
          <p:cNvPr id="297" name="Google Shape;297;p34"/>
          <p:cNvSpPr txBox="1"/>
          <p:nvPr>
            <p:ph type="title"/>
          </p:nvPr>
        </p:nvSpPr>
        <p:spPr>
          <a:xfrm>
            <a:off x="730000" y="1318650"/>
            <a:ext cx="2799900" cy="103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000000"/>
                </a:solidFill>
              </a:rPr>
              <a:t>Kaggle </a:t>
            </a:r>
            <a:endParaRPr>
              <a:solidFill>
                <a:srgbClr val="000000"/>
              </a:solidFill>
            </a:endParaRPr>
          </a:p>
          <a:p>
            <a:pPr indent="0" lvl="0" marL="0" rtl="0" algn="l">
              <a:spcBef>
                <a:spcPts val="0"/>
              </a:spcBef>
              <a:spcAft>
                <a:spcPts val="0"/>
              </a:spcAft>
              <a:buNone/>
            </a:pPr>
            <a:r>
              <a:rPr lang="en-GB">
                <a:solidFill>
                  <a:srgbClr val="000000"/>
                </a:solidFill>
              </a:rPr>
              <a:t>Results</a:t>
            </a:r>
            <a:endParaRPr>
              <a:solidFill>
                <a:srgbClr val="000000"/>
              </a:solidFill>
            </a:endParaRPr>
          </a:p>
        </p:txBody>
      </p:sp>
      <p:sp>
        <p:nvSpPr>
          <p:cNvPr id="298" name="Google Shape;298;p34"/>
          <p:cNvSpPr txBox="1"/>
          <p:nvPr>
            <p:ph idx="1" type="body"/>
          </p:nvPr>
        </p:nvSpPr>
        <p:spPr>
          <a:xfrm>
            <a:off x="3605300" y="1068650"/>
            <a:ext cx="4798200" cy="1034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100"/>
              <a:t>Our kaggle score displayed a 74% on the test images with the highest leaderboard of 84%. This may be far from the top but it is an improvement over the trained </a:t>
            </a:r>
            <a:r>
              <a:rPr lang="en-GB" sz="1100"/>
              <a:t>ophthalmologist</a:t>
            </a:r>
            <a:r>
              <a:rPr lang="en-GB" sz="1100"/>
              <a:t> of 60%. This maybe be far from perfect, but ultimately leaves room for improvement.</a:t>
            </a:r>
            <a:endParaRPr sz="1100"/>
          </a:p>
        </p:txBody>
      </p:sp>
      <p:sp>
        <p:nvSpPr>
          <p:cNvPr id="299" name="Google Shape;299;p34"/>
          <p:cNvSpPr txBox="1"/>
          <p:nvPr/>
        </p:nvSpPr>
        <p:spPr>
          <a:xfrm>
            <a:off x="992300" y="2706495"/>
            <a:ext cx="1768800" cy="2295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Clr>
                <a:srgbClr val="000000"/>
              </a:buClr>
              <a:buSzPts val="1100"/>
              <a:buFont typeface="Arial"/>
              <a:buNone/>
            </a:pPr>
            <a:r>
              <a:rPr b="1" lang="en-GB">
                <a:solidFill>
                  <a:schemeClr val="dk1"/>
                </a:solidFill>
                <a:latin typeface="Lato"/>
                <a:ea typeface="Lato"/>
                <a:cs typeface="Lato"/>
                <a:sym typeface="Lato"/>
              </a:rPr>
              <a:t>Loss</a:t>
            </a:r>
            <a:endParaRPr b="1">
              <a:solidFill>
                <a:schemeClr val="dk1"/>
              </a:solidFill>
              <a:latin typeface="Lato"/>
              <a:ea typeface="Lato"/>
              <a:cs typeface="Lato"/>
              <a:sym typeface="Lato"/>
            </a:endParaRPr>
          </a:p>
        </p:txBody>
      </p:sp>
      <p:cxnSp>
        <p:nvCxnSpPr>
          <p:cNvPr id="300" name="Google Shape;300;p34"/>
          <p:cNvCxnSpPr/>
          <p:nvPr/>
        </p:nvCxnSpPr>
        <p:spPr>
          <a:xfrm>
            <a:off x="3224350" y="2706500"/>
            <a:ext cx="0" cy="1832100"/>
          </a:xfrm>
          <a:prstGeom prst="straightConnector1">
            <a:avLst/>
          </a:prstGeom>
          <a:noFill/>
          <a:ln cap="flat" cmpd="sng" w="9525">
            <a:solidFill>
              <a:schemeClr val="accent1"/>
            </a:solidFill>
            <a:prstDash val="dot"/>
            <a:round/>
            <a:headEnd len="med" w="med" type="none"/>
            <a:tailEnd len="med" w="med" type="none"/>
          </a:ln>
        </p:spPr>
      </p:cxnSp>
      <p:sp>
        <p:nvSpPr>
          <p:cNvPr id="301" name="Google Shape;301;p34"/>
          <p:cNvSpPr txBox="1"/>
          <p:nvPr/>
        </p:nvSpPr>
        <p:spPr>
          <a:xfrm>
            <a:off x="3687600" y="2706495"/>
            <a:ext cx="1768800" cy="2295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Clr>
                <a:srgbClr val="000000"/>
              </a:buClr>
              <a:buSzPts val="1100"/>
              <a:buFont typeface="Arial"/>
              <a:buNone/>
            </a:pPr>
            <a:r>
              <a:rPr b="1" lang="en-GB">
                <a:solidFill>
                  <a:schemeClr val="dk1"/>
                </a:solidFill>
                <a:latin typeface="Lato"/>
                <a:ea typeface="Lato"/>
                <a:cs typeface="Lato"/>
                <a:sym typeface="Lato"/>
              </a:rPr>
              <a:t>Accuracy</a:t>
            </a:r>
            <a:endParaRPr b="1">
              <a:solidFill>
                <a:schemeClr val="dk1"/>
              </a:solidFill>
              <a:latin typeface="Lato"/>
              <a:ea typeface="Lato"/>
              <a:cs typeface="Lato"/>
              <a:sym typeface="Lato"/>
            </a:endParaRPr>
          </a:p>
        </p:txBody>
      </p:sp>
      <p:cxnSp>
        <p:nvCxnSpPr>
          <p:cNvPr id="302" name="Google Shape;302;p34"/>
          <p:cNvCxnSpPr/>
          <p:nvPr/>
        </p:nvCxnSpPr>
        <p:spPr>
          <a:xfrm>
            <a:off x="5919650" y="2706500"/>
            <a:ext cx="0" cy="1832100"/>
          </a:xfrm>
          <a:prstGeom prst="straightConnector1">
            <a:avLst/>
          </a:prstGeom>
          <a:noFill/>
          <a:ln cap="flat" cmpd="sng" w="9525">
            <a:solidFill>
              <a:schemeClr val="accent1"/>
            </a:solidFill>
            <a:prstDash val="dot"/>
            <a:round/>
            <a:headEnd len="med" w="med" type="none"/>
            <a:tailEnd len="med" w="med" type="none"/>
          </a:ln>
        </p:spPr>
      </p:cxnSp>
      <p:sp>
        <p:nvSpPr>
          <p:cNvPr id="303" name="Google Shape;303;p34"/>
          <p:cNvSpPr txBox="1"/>
          <p:nvPr/>
        </p:nvSpPr>
        <p:spPr>
          <a:xfrm>
            <a:off x="6382900" y="2706495"/>
            <a:ext cx="1768800" cy="2295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Clr>
                <a:srgbClr val="000000"/>
              </a:buClr>
              <a:buSzPts val="1100"/>
              <a:buFont typeface="Arial"/>
              <a:buNone/>
            </a:pPr>
            <a:r>
              <a:rPr b="1" lang="en-GB" sz="1200">
                <a:solidFill>
                  <a:schemeClr val="dk1"/>
                </a:solidFill>
                <a:latin typeface="Lato"/>
                <a:ea typeface="Lato"/>
                <a:cs typeface="Lato"/>
                <a:sym typeface="Lato"/>
              </a:rPr>
              <a:t>Kappa Score</a:t>
            </a:r>
            <a:endParaRPr b="1" sz="1200">
              <a:solidFill>
                <a:schemeClr val="dk1"/>
              </a:solidFill>
              <a:latin typeface="Lato"/>
              <a:ea typeface="Lato"/>
              <a:cs typeface="Lato"/>
              <a:sym typeface="Lato"/>
            </a:endParaRPr>
          </a:p>
        </p:txBody>
      </p:sp>
      <p:pic>
        <p:nvPicPr>
          <p:cNvPr id="304" name="Google Shape;304;p34"/>
          <p:cNvPicPr preferRelativeResize="0"/>
          <p:nvPr/>
        </p:nvPicPr>
        <p:blipFill>
          <a:blip r:embed="rId3">
            <a:alphaModFix/>
          </a:blip>
          <a:stretch>
            <a:fillRect/>
          </a:stretch>
        </p:blipFill>
        <p:spPr>
          <a:xfrm>
            <a:off x="488832" y="3172275"/>
            <a:ext cx="2520001" cy="1440000"/>
          </a:xfrm>
          <a:prstGeom prst="rect">
            <a:avLst/>
          </a:prstGeom>
          <a:noFill/>
          <a:ln>
            <a:noFill/>
          </a:ln>
        </p:spPr>
      </p:pic>
      <p:pic>
        <p:nvPicPr>
          <p:cNvPr id="305" name="Google Shape;305;p34"/>
          <p:cNvPicPr preferRelativeResize="0"/>
          <p:nvPr/>
        </p:nvPicPr>
        <p:blipFill>
          <a:blip r:embed="rId4">
            <a:alphaModFix/>
          </a:blip>
          <a:stretch>
            <a:fillRect/>
          </a:stretch>
        </p:blipFill>
        <p:spPr>
          <a:xfrm>
            <a:off x="3311988" y="3172275"/>
            <a:ext cx="2520001" cy="1440000"/>
          </a:xfrm>
          <a:prstGeom prst="rect">
            <a:avLst/>
          </a:prstGeom>
          <a:noFill/>
          <a:ln>
            <a:noFill/>
          </a:ln>
        </p:spPr>
      </p:pic>
      <p:pic>
        <p:nvPicPr>
          <p:cNvPr id="306" name="Google Shape;306;p34"/>
          <p:cNvPicPr preferRelativeResize="0"/>
          <p:nvPr/>
        </p:nvPicPr>
        <p:blipFill>
          <a:blip r:embed="rId5">
            <a:alphaModFix/>
          </a:blip>
          <a:stretch>
            <a:fillRect/>
          </a:stretch>
        </p:blipFill>
        <p:spPr>
          <a:xfrm>
            <a:off x="6135163" y="3172275"/>
            <a:ext cx="2520000" cy="14400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0" name="Shape 310"/>
        <p:cNvGrpSpPr/>
        <p:nvPr/>
      </p:nvGrpSpPr>
      <p:grpSpPr>
        <a:xfrm>
          <a:off x="0" y="0"/>
          <a:ext cx="0" cy="0"/>
          <a:chOff x="0" y="0"/>
          <a:chExt cx="0" cy="0"/>
        </a:xfrm>
      </p:grpSpPr>
      <p:sp>
        <p:nvSpPr>
          <p:cNvPr id="311" name="Google Shape;311;p35"/>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000000"/>
                </a:solidFill>
              </a:rPr>
              <a:t>Improvements</a:t>
            </a:r>
            <a:endParaRPr sz="800"/>
          </a:p>
        </p:txBody>
      </p:sp>
      <p:sp>
        <p:nvSpPr>
          <p:cNvPr id="312" name="Google Shape;312;p35"/>
          <p:cNvSpPr txBox="1"/>
          <p:nvPr>
            <p:ph idx="2" type="body"/>
          </p:nvPr>
        </p:nvSpPr>
        <p:spPr>
          <a:xfrm>
            <a:off x="4643554" y="1919125"/>
            <a:ext cx="37743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313" name="Google Shape;313;p35"/>
          <p:cNvSpPr txBox="1"/>
          <p:nvPr/>
        </p:nvSpPr>
        <p:spPr>
          <a:xfrm>
            <a:off x="729450" y="1919125"/>
            <a:ext cx="3774300" cy="22611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SzPts val="1800"/>
              <a:buFont typeface="Lato"/>
              <a:buChar char="●"/>
            </a:pPr>
            <a:r>
              <a:rPr lang="en-GB" sz="1800">
                <a:latin typeface="Lato"/>
                <a:ea typeface="Lato"/>
                <a:cs typeface="Lato"/>
                <a:sym typeface="Lato"/>
              </a:rPr>
              <a:t>Crop photos</a:t>
            </a:r>
            <a:endParaRPr sz="1800">
              <a:latin typeface="Lato"/>
              <a:ea typeface="Lato"/>
              <a:cs typeface="Lato"/>
              <a:sym typeface="Lato"/>
            </a:endParaRPr>
          </a:p>
          <a:p>
            <a:pPr indent="-342900" lvl="0" marL="457200" rtl="0" algn="l">
              <a:spcBef>
                <a:spcPts val="0"/>
              </a:spcBef>
              <a:spcAft>
                <a:spcPts val="0"/>
              </a:spcAft>
              <a:buSzPts val="1800"/>
              <a:buFont typeface="Lato"/>
              <a:buChar char="●"/>
            </a:pPr>
            <a:r>
              <a:rPr lang="en-GB" sz="1800">
                <a:latin typeface="Lato"/>
                <a:ea typeface="Lato"/>
                <a:cs typeface="Lato"/>
                <a:sym typeface="Lato"/>
              </a:rPr>
              <a:t>Change preprocess method</a:t>
            </a:r>
            <a:endParaRPr sz="1800">
              <a:latin typeface="Lato"/>
              <a:ea typeface="Lato"/>
              <a:cs typeface="Lato"/>
              <a:sym typeface="Lato"/>
            </a:endParaRPr>
          </a:p>
          <a:p>
            <a:pPr indent="-342900" lvl="0" marL="457200" rtl="0" algn="l">
              <a:spcBef>
                <a:spcPts val="0"/>
              </a:spcBef>
              <a:spcAft>
                <a:spcPts val="0"/>
              </a:spcAft>
              <a:buSzPts val="1800"/>
              <a:buFont typeface="Lato"/>
              <a:buChar char="●"/>
            </a:pPr>
            <a:r>
              <a:rPr lang="en-GB" sz="1800">
                <a:latin typeface="Lato"/>
                <a:ea typeface="Lato"/>
                <a:cs typeface="Lato"/>
                <a:sym typeface="Lato"/>
              </a:rPr>
              <a:t>Switch pretrained models</a:t>
            </a:r>
            <a:endParaRPr sz="1800">
              <a:latin typeface="Lato"/>
              <a:ea typeface="Lato"/>
              <a:cs typeface="Lato"/>
              <a:sym typeface="Lato"/>
            </a:endParaRPr>
          </a:p>
          <a:p>
            <a:pPr indent="-342900" lvl="0" marL="457200" rtl="0" algn="l">
              <a:spcBef>
                <a:spcPts val="0"/>
              </a:spcBef>
              <a:spcAft>
                <a:spcPts val="0"/>
              </a:spcAft>
              <a:buSzPts val="1800"/>
              <a:buFont typeface="Lato"/>
              <a:buChar char="●"/>
            </a:pPr>
            <a:r>
              <a:rPr lang="en-GB" sz="1800">
                <a:latin typeface="Lato"/>
                <a:ea typeface="Lato"/>
                <a:cs typeface="Lato"/>
                <a:sym typeface="Lato"/>
              </a:rPr>
              <a:t>Increase epochs</a:t>
            </a:r>
            <a:endParaRPr sz="1800">
              <a:latin typeface="Lato"/>
              <a:ea typeface="Lato"/>
              <a:cs typeface="Lato"/>
              <a:sym typeface="Lato"/>
            </a:endParaRPr>
          </a:p>
          <a:p>
            <a:pPr indent="-342900" lvl="0" marL="457200" rtl="0" algn="l">
              <a:spcBef>
                <a:spcPts val="0"/>
              </a:spcBef>
              <a:spcAft>
                <a:spcPts val="0"/>
              </a:spcAft>
              <a:buSzPts val="1800"/>
              <a:buFont typeface="Lato"/>
              <a:buChar char="●"/>
            </a:pPr>
            <a:r>
              <a:rPr lang="en-GB" sz="1800">
                <a:latin typeface="Lato"/>
                <a:ea typeface="Lato"/>
                <a:cs typeface="Lato"/>
                <a:sym typeface="Lato"/>
              </a:rPr>
              <a:t>Switch loss functions</a:t>
            </a:r>
            <a:endParaRPr sz="1800">
              <a:latin typeface="Lato"/>
              <a:ea typeface="Lato"/>
              <a:cs typeface="Lato"/>
              <a:sym typeface="Lato"/>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7" name="Shape 317"/>
        <p:cNvGrpSpPr/>
        <p:nvPr/>
      </p:nvGrpSpPr>
      <p:grpSpPr>
        <a:xfrm>
          <a:off x="0" y="0"/>
          <a:ext cx="0" cy="0"/>
          <a:chOff x="0" y="0"/>
          <a:chExt cx="0" cy="0"/>
        </a:xfrm>
      </p:grpSpPr>
      <p:sp>
        <p:nvSpPr>
          <p:cNvPr id="318" name="Google Shape;318;p36"/>
          <p:cNvSpPr txBox="1"/>
          <p:nvPr>
            <p:ph type="title"/>
          </p:nvPr>
        </p:nvSpPr>
        <p:spPr>
          <a:xfrm>
            <a:off x="728344" y="1318650"/>
            <a:ext cx="2207700" cy="559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Sources</a:t>
            </a:r>
            <a:endParaRPr b="0"/>
          </a:p>
        </p:txBody>
      </p:sp>
      <p:sp>
        <p:nvSpPr>
          <p:cNvPr id="319" name="Google Shape;319;p36"/>
          <p:cNvSpPr txBox="1"/>
          <p:nvPr>
            <p:ph idx="1" type="body"/>
          </p:nvPr>
        </p:nvSpPr>
        <p:spPr>
          <a:xfrm>
            <a:off x="721250" y="1965150"/>
            <a:ext cx="7744800" cy="220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100"/>
              <a:t>Jason Brownlee, PhD.</a:t>
            </a:r>
            <a:r>
              <a:rPr lang="en-GB" sz="1200"/>
              <a:t> </a:t>
            </a:r>
            <a:r>
              <a:rPr i="1" lang="en-GB" sz="1100">
                <a:solidFill>
                  <a:srgbClr val="222222"/>
                </a:solidFill>
                <a:highlight>
                  <a:srgbClr val="FFFFFF"/>
                </a:highlight>
                <a:latin typeface="Arial"/>
                <a:ea typeface="Arial"/>
                <a:cs typeface="Arial"/>
                <a:sym typeface="Arial"/>
              </a:rPr>
              <a:t>Gentle Introduction to the Adam Optimization Algorithm for Deep Learning. </a:t>
            </a:r>
            <a:r>
              <a:rPr lang="en-GB" sz="1100" u="sng">
                <a:solidFill>
                  <a:schemeClr val="hlink"/>
                </a:solidFill>
                <a:latin typeface="Arial"/>
                <a:ea typeface="Arial"/>
                <a:cs typeface="Arial"/>
                <a:sym typeface="Arial"/>
                <a:hlinkClick r:id="rId3"/>
              </a:rPr>
              <a:t>https://machinelearningmastery.com/adam-optimization-algorithm-for-deep-learning/</a:t>
            </a:r>
            <a:endParaRPr i="1" sz="1100">
              <a:solidFill>
                <a:srgbClr val="222222"/>
              </a:solidFill>
              <a:highlight>
                <a:srgbClr val="FFFFFF"/>
              </a:highlight>
              <a:latin typeface="Arial"/>
              <a:ea typeface="Arial"/>
              <a:cs typeface="Arial"/>
              <a:sym typeface="Arial"/>
            </a:endParaRPr>
          </a:p>
          <a:p>
            <a:pPr indent="0" lvl="0" marL="0" rtl="0" algn="l">
              <a:spcBef>
                <a:spcPts val="1600"/>
              </a:spcBef>
              <a:spcAft>
                <a:spcPts val="0"/>
              </a:spcAft>
              <a:buNone/>
            </a:pPr>
            <a:r>
              <a:rPr lang="en-GB" sz="1100">
                <a:solidFill>
                  <a:srgbClr val="222222"/>
                </a:solidFill>
                <a:highlight>
                  <a:srgbClr val="FFFFFF"/>
                </a:highlight>
                <a:latin typeface="Arial"/>
                <a:ea typeface="Arial"/>
                <a:cs typeface="Arial"/>
                <a:sym typeface="Arial"/>
              </a:rPr>
              <a:t>Jianxin Wu (2017). </a:t>
            </a:r>
            <a:r>
              <a:rPr i="1" lang="en-GB" sz="1100">
                <a:solidFill>
                  <a:srgbClr val="222222"/>
                </a:solidFill>
                <a:highlight>
                  <a:srgbClr val="FFFFFF"/>
                </a:highlight>
                <a:latin typeface="Arial"/>
                <a:ea typeface="Arial"/>
                <a:cs typeface="Arial"/>
                <a:sym typeface="Arial"/>
              </a:rPr>
              <a:t>Introduction to Convolutional </a:t>
            </a:r>
            <a:r>
              <a:rPr i="1" lang="en-GB" sz="1100">
                <a:solidFill>
                  <a:srgbClr val="222222"/>
                </a:solidFill>
                <a:highlight>
                  <a:srgbClr val="FFFFFF"/>
                </a:highlight>
                <a:latin typeface="Arial"/>
                <a:ea typeface="Arial"/>
                <a:cs typeface="Arial"/>
                <a:sym typeface="Arial"/>
              </a:rPr>
              <a:t>Neural</a:t>
            </a:r>
            <a:r>
              <a:rPr i="1" lang="en-GB" sz="1100">
                <a:solidFill>
                  <a:srgbClr val="222222"/>
                </a:solidFill>
                <a:highlight>
                  <a:srgbClr val="FFFFFF"/>
                </a:highlight>
                <a:latin typeface="Arial"/>
                <a:ea typeface="Arial"/>
                <a:cs typeface="Arial"/>
                <a:sym typeface="Arial"/>
              </a:rPr>
              <a:t> Networks. </a:t>
            </a:r>
            <a:r>
              <a:rPr lang="en-GB" sz="1100" u="sng">
                <a:solidFill>
                  <a:schemeClr val="hlink"/>
                </a:solidFill>
                <a:latin typeface="Arial"/>
                <a:ea typeface="Arial"/>
                <a:cs typeface="Arial"/>
                <a:sym typeface="Arial"/>
                <a:hlinkClick r:id="rId4"/>
              </a:rPr>
              <a:t>https://pdfs.semanticscholar.org/450c/a19932fcef1ca6d0442cbf52fec38fb9d1e5.pdf</a:t>
            </a:r>
            <a:endParaRPr i="1" sz="1100">
              <a:solidFill>
                <a:srgbClr val="222222"/>
              </a:solidFill>
              <a:highlight>
                <a:srgbClr val="FFFFFF"/>
              </a:highlight>
              <a:latin typeface="Arial"/>
              <a:ea typeface="Arial"/>
              <a:cs typeface="Arial"/>
              <a:sym typeface="Arial"/>
            </a:endParaRPr>
          </a:p>
          <a:p>
            <a:pPr indent="0" lvl="0" marL="0" rtl="0" algn="l">
              <a:spcBef>
                <a:spcPts val="1600"/>
              </a:spcBef>
              <a:spcAft>
                <a:spcPts val="0"/>
              </a:spcAft>
              <a:buNone/>
            </a:pPr>
            <a:r>
              <a:rPr i="1" lang="en-GB" sz="1100">
                <a:solidFill>
                  <a:srgbClr val="222222"/>
                </a:solidFill>
                <a:highlight>
                  <a:srgbClr val="FFFFFF"/>
                </a:highlight>
                <a:latin typeface="Arial"/>
                <a:ea typeface="Arial"/>
                <a:cs typeface="Arial"/>
                <a:sym typeface="Arial"/>
              </a:rPr>
              <a:t>Gao Huang (2016) Densely Connected Convolutional Networks. </a:t>
            </a:r>
            <a:r>
              <a:rPr lang="en-GB" sz="1100" u="sng">
                <a:solidFill>
                  <a:schemeClr val="hlink"/>
                </a:solidFill>
                <a:latin typeface="Arial"/>
                <a:ea typeface="Arial"/>
                <a:cs typeface="Arial"/>
                <a:sym typeface="Arial"/>
                <a:hlinkClick r:id="rId5"/>
              </a:rPr>
              <a:t>https://arxiv.org/abs/1608.06993?source=post_page---------------------------</a:t>
            </a:r>
            <a:endParaRPr i="1" sz="1100">
              <a:solidFill>
                <a:srgbClr val="222222"/>
              </a:solidFill>
              <a:highlight>
                <a:srgbClr val="FFFFFF"/>
              </a:highlight>
              <a:latin typeface="Arial"/>
              <a:ea typeface="Arial"/>
              <a:cs typeface="Arial"/>
              <a:sym typeface="Arial"/>
            </a:endParaRPr>
          </a:p>
          <a:p>
            <a:pPr indent="0" lvl="0" marL="0" rtl="0" algn="l">
              <a:spcBef>
                <a:spcPts val="1600"/>
              </a:spcBef>
              <a:spcAft>
                <a:spcPts val="0"/>
              </a:spcAft>
              <a:buNone/>
            </a:pPr>
            <a:r>
              <a:rPr i="1" lang="en-GB" sz="1100">
                <a:solidFill>
                  <a:srgbClr val="222222"/>
                </a:solidFill>
                <a:highlight>
                  <a:srgbClr val="FFFFFF"/>
                </a:highlight>
                <a:latin typeface="Arial"/>
                <a:ea typeface="Arial"/>
                <a:cs typeface="Arial"/>
                <a:sym typeface="Arial"/>
              </a:rPr>
              <a:t>Quadratic Kappa Metric Explained. </a:t>
            </a:r>
            <a:r>
              <a:rPr lang="en-GB" sz="1100" u="sng">
                <a:solidFill>
                  <a:schemeClr val="hlink"/>
                </a:solidFill>
                <a:latin typeface="Arial"/>
                <a:ea typeface="Arial"/>
                <a:cs typeface="Arial"/>
                <a:sym typeface="Arial"/>
                <a:hlinkClick r:id="rId6"/>
              </a:rPr>
              <a:t>https://www.kaggle.com/aroraaman/quadratic-kappa-metric-explained-in-5-simple-steps</a:t>
            </a:r>
            <a:endParaRPr i="1" sz="1100">
              <a:solidFill>
                <a:srgbClr val="222222"/>
              </a:solidFill>
              <a:highlight>
                <a:srgbClr val="FFFFFF"/>
              </a:highlight>
              <a:latin typeface="Arial"/>
              <a:ea typeface="Arial"/>
              <a:cs typeface="Arial"/>
              <a:sym typeface="Arial"/>
            </a:endParaRPr>
          </a:p>
          <a:p>
            <a:pPr indent="0" lvl="0" marL="0" rtl="0" algn="l">
              <a:spcBef>
                <a:spcPts val="1600"/>
              </a:spcBef>
              <a:spcAft>
                <a:spcPts val="1600"/>
              </a:spcAft>
              <a:buNone/>
            </a:pPr>
            <a:r>
              <a:t/>
            </a:r>
            <a:endParaRPr sz="1100"/>
          </a:p>
        </p:txBody>
      </p:sp>
      <p:sp>
        <p:nvSpPr>
          <p:cNvPr id="320" name="Google Shape;320;p36"/>
          <p:cNvSpPr txBox="1"/>
          <p:nvPr/>
        </p:nvSpPr>
        <p:spPr>
          <a:xfrm>
            <a:off x="3202795" y="3781738"/>
            <a:ext cx="1521000" cy="16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600">
                <a:solidFill>
                  <a:srgbClr val="FFFFFF"/>
                </a:solidFill>
              </a:rPr>
              <a:t>CEO</a:t>
            </a:r>
            <a:endParaRPr b="1" sz="600">
              <a:solidFill>
                <a:srgbClr val="FFFFFF"/>
              </a:solidFill>
            </a:endParaRPr>
          </a:p>
        </p:txBody>
      </p:sp>
      <p:sp>
        <p:nvSpPr>
          <p:cNvPr id="321" name="Google Shape;321;p36"/>
          <p:cNvSpPr txBox="1"/>
          <p:nvPr/>
        </p:nvSpPr>
        <p:spPr>
          <a:xfrm>
            <a:off x="3202795" y="3960772"/>
            <a:ext cx="1521000" cy="407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a:solidFill>
                  <a:srgbClr val="FFFFFF"/>
                </a:solidFill>
                <a:latin typeface="Lato"/>
                <a:ea typeface="Lato"/>
                <a:cs typeface="Lato"/>
                <a:sym typeface="Lato"/>
              </a:rPr>
              <a:t>Berry Books</a:t>
            </a:r>
            <a:endParaRPr>
              <a:solidFill>
                <a:srgbClr val="FFFFFF"/>
              </a:solidFill>
            </a:endParaRPr>
          </a:p>
        </p:txBody>
      </p:sp>
      <p:sp>
        <p:nvSpPr>
          <p:cNvPr id="322" name="Google Shape;322;p36"/>
          <p:cNvSpPr txBox="1"/>
          <p:nvPr/>
        </p:nvSpPr>
        <p:spPr>
          <a:xfrm>
            <a:off x="5230277" y="3781738"/>
            <a:ext cx="1521000" cy="16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600">
                <a:solidFill>
                  <a:srgbClr val="FFFFFF"/>
                </a:solidFill>
              </a:rPr>
              <a:t>CFO</a:t>
            </a:r>
            <a:endParaRPr b="1" sz="600">
              <a:solidFill>
                <a:srgbClr val="FFFFFF"/>
              </a:solidFill>
            </a:endParaRPr>
          </a:p>
        </p:txBody>
      </p:sp>
      <p:sp>
        <p:nvSpPr>
          <p:cNvPr id="323" name="Google Shape;323;p36"/>
          <p:cNvSpPr txBox="1"/>
          <p:nvPr/>
        </p:nvSpPr>
        <p:spPr>
          <a:xfrm>
            <a:off x="5230277" y="3960772"/>
            <a:ext cx="1521000" cy="407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a:solidFill>
                  <a:srgbClr val="FFFFFF"/>
                </a:solidFill>
                <a:latin typeface="Lato"/>
                <a:ea typeface="Lato"/>
                <a:cs typeface="Lato"/>
                <a:sym typeface="Lato"/>
              </a:rPr>
              <a:t>Vinny Viewer</a:t>
            </a:r>
            <a:endParaRPr>
              <a:solidFill>
                <a:srgbClr val="FFFFFF"/>
              </a:solidFill>
            </a:endParaRPr>
          </a:p>
        </p:txBody>
      </p:sp>
      <p:sp>
        <p:nvSpPr>
          <p:cNvPr id="324" name="Google Shape;324;p36"/>
          <p:cNvSpPr txBox="1"/>
          <p:nvPr/>
        </p:nvSpPr>
        <p:spPr>
          <a:xfrm>
            <a:off x="7252904" y="3781738"/>
            <a:ext cx="1521000" cy="16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600">
                <a:solidFill>
                  <a:srgbClr val="FFFFFF"/>
                </a:solidFill>
              </a:rPr>
              <a:t>Sales Director</a:t>
            </a:r>
            <a:endParaRPr b="1" sz="600">
              <a:solidFill>
                <a:srgbClr val="FFFFFF"/>
              </a:solidFill>
            </a:endParaRPr>
          </a:p>
        </p:txBody>
      </p:sp>
      <p:sp>
        <p:nvSpPr>
          <p:cNvPr id="325" name="Google Shape;325;p36"/>
          <p:cNvSpPr txBox="1"/>
          <p:nvPr/>
        </p:nvSpPr>
        <p:spPr>
          <a:xfrm>
            <a:off x="7252929" y="3960772"/>
            <a:ext cx="1521000" cy="407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a:solidFill>
                  <a:srgbClr val="FFFFFF"/>
                </a:solidFill>
                <a:latin typeface="Lato"/>
                <a:ea typeface="Lato"/>
                <a:cs typeface="Lato"/>
                <a:sym typeface="Lato"/>
              </a:rPr>
              <a:t>Wendy Writer</a:t>
            </a:r>
            <a:endParaRPr>
              <a:solidFill>
                <a:srgbClr val="FFFFFF"/>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980000"/>
        </a:solidFill>
      </p:bgPr>
    </p:bg>
    <p:spTree>
      <p:nvGrpSpPr>
        <p:cNvPr id="137" name="Shape 137"/>
        <p:cNvGrpSpPr/>
        <p:nvPr/>
      </p:nvGrpSpPr>
      <p:grpSpPr>
        <a:xfrm>
          <a:off x="0" y="0"/>
          <a:ext cx="0" cy="0"/>
          <a:chOff x="0" y="0"/>
          <a:chExt cx="0" cy="0"/>
        </a:xfrm>
      </p:grpSpPr>
      <p:sp>
        <p:nvSpPr>
          <p:cNvPr id="138" name="Google Shape;138;p19"/>
          <p:cNvSpPr txBox="1"/>
          <p:nvPr>
            <p:ph type="title"/>
          </p:nvPr>
        </p:nvSpPr>
        <p:spPr>
          <a:xfrm>
            <a:off x="1308150" y="1318650"/>
            <a:ext cx="71100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Table Of Content</a:t>
            </a:r>
            <a:endParaRPr/>
          </a:p>
        </p:txBody>
      </p:sp>
      <p:sp>
        <p:nvSpPr>
          <p:cNvPr id="139" name="Google Shape;139;p19"/>
          <p:cNvSpPr txBox="1"/>
          <p:nvPr/>
        </p:nvSpPr>
        <p:spPr>
          <a:xfrm>
            <a:off x="1293838" y="2303219"/>
            <a:ext cx="16077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300">
                <a:solidFill>
                  <a:srgbClr val="FFFFFF"/>
                </a:solidFill>
                <a:uFill>
                  <a:noFill/>
                </a:uFill>
                <a:latin typeface="Raleway"/>
                <a:ea typeface="Raleway"/>
                <a:cs typeface="Raleway"/>
                <a:sym typeface="Raleway"/>
                <a:hlinkClick action="ppaction://hlinksldjump" r:id="rId3"/>
              </a:rPr>
              <a:t>Overview</a:t>
            </a:r>
            <a:r>
              <a:rPr lang="en-GB" sz="1300">
                <a:solidFill>
                  <a:srgbClr val="FFFFFF"/>
                </a:solidFill>
                <a:latin typeface="Raleway"/>
                <a:ea typeface="Raleway"/>
                <a:cs typeface="Raleway"/>
                <a:sym typeface="Raleway"/>
              </a:rPr>
              <a:t> of DR</a:t>
            </a:r>
            <a:endParaRPr sz="1300">
              <a:solidFill>
                <a:srgbClr val="FFFFFF"/>
              </a:solidFill>
              <a:latin typeface="Raleway"/>
              <a:ea typeface="Raleway"/>
              <a:cs typeface="Raleway"/>
              <a:sym typeface="Raleway"/>
            </a:endParaRPr>
          </a:p>
        </p:txBody>
      </p:sp>
      <p:sp>
        <p:nvSpPr>
          <p:cNvPr id="140" name="Google Shape;140;p19"/>
          <p:cNvSpPr txBox="1"/>
          <p:nvPr/>
        </p:nvSpPr>
        <p:spPr>
          <a:xfrm>
            <a:off x="1293838" y="2704919"/>
            <a:ext cx="16077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300">
                <a:solidFill>
                  <a:srgbClr val="FFFFFF"/>
                </a:solidFill>
                <a:uFill>
                  <a:noFill/>
                </a:uFill>
                <a:latin typeface="Raleway"/>
                <a:ea typeface="Raleway"/>
                <a:cs typeface="Raleway"/>
                <a:sym typeface="Raleway"/>
                <a:hlinkClick action="ppaction://hlinksldjump" r:id="rId4"/>
              </a:rPr>
              <a:t>Problems </a:t>
            </a:r>
            <a:r>
              <a:rPr lang="en-GB" sz="1300">
                <a:solidFill>
                  <a:srgbClr val="FFFFFF"/>
                </a:solidFill>
                <a:latin typeface="Raleway"/>
                <a:ea typeface="Raleway"/>
                <a:cs typeface="Raleway"/>
                <a:sym typeface="Raleway"/>
              </a:rPr>
              <a:t> with DR</a:t>
            </a:r>
            <a:endParaRPr sz="1300">
              <a:solidFill>
                <a:srgbClr val="FFFFFF"/>
              </a:solidFill>
              <a:latin typeface="Raleway"/>
              <a:ea typeface="Raleway"/>
              <a:cs typeface="Raleway"/>
              <a:sym typeface="Raleway"/>
            </a:endParaRPr>
          </a:p>
        </p:txBody>
      </p:sp>
      <p:sp>
        <p:nvSpPr>
          <p:cNvPr id="141" name="Google Shape;141;p19"/>
          <p:cNvSpPr txBox="1"/>
          <p:nvPr/>
        </p:nvSpPr>
        <p:spPr>
          <a:xfrm>
            <a:off x="1293838" y="3106619"/>
            <a:ext cx="16077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300">
                <a:solidFill>
                  <a:srgbClr val="FFFFFF"/>
                </a:solidFill>
                <a:uFill>
                  <a:noFill/>
                </a:uFill>
                <a:latin typeface="Raleway"/>
                <a:ea typeface="Raleway"/>
                <a:cs typeface="Raleway"/>
                <a:sym typeface="Raleway"/>
                <a:hlinkClick action="ppaction://hlinksldjump" r:id="rId5"/>
              </a:rPr>
              <a:t>Project</a:t>
            </a:r>
            <a:r>
              <a:rPr lang="en-GB" sz="1300">
                <a:solidFill>
                  <a:srgbClr val="FFFFFF"/>
                </a:solidFill>
                <a:uFill>
                  <a:noFill/>
                </a:uFill>
                <a:latin typeface="Raleway"/>
                <a:ea typeface="Raleway"/>
                <a:cs typeface="Raleway"/>
                <a:sym typeface="Raleway"/>
                <a:hlinkClick action="ppaction://hlinksldjump" r:id="rId6"/>
              </a:rPr>
              <a:t> objective</a:t>
            </a:r>
            <a:endParaRPr sz="1300">
              <a:solidFill>
                <a:srgbClr val="FFFFFF"/>
              </a:solidFill>
              <a:latin typeface="Raleway"/>
              <a:ea typeface="Raleway"/>
              <a:cs typeface="Raleway"/>
              <a:sym typeface="Raleway"/>
            </a:endParaRPr>
          </a:p>
        </p:txBody>
      </p:sp>
      <p:sp>
        <p:nvSpPr>
          <p:cNvPr id="142" name="Google Shape;142;p19"/>
          <p:cNvSpPr txBox="1"/>
          <p:nvPr/>
        </p:nvSpPr>
        <p:spPr>
          <a:xfrm>
            <a:off x="1293838" y="3508319"/>
            <a:ext cx="16077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300">
                <a:solidFill>
                  <a:srgbClr val="FFFFFF"/>
                </a:solidFill>
                <a:latin typeface="Raleway"/>
                <a:ea typeface="Raleway"/>
                <a:cs typeface="Raleway"/>
                <a:sym typeface="Raleway"/>
              </a:rPr>
              <a:t>Stages of DR</a:t>
            </a:r>
            <a:endParaRPr sz="1300">
              <a:solidFill>
                <a:srgbClr val="FFFFFF"/>
              </a:solidFill>
              <a:latin typeface="Raleway"/>
              <a:ea typeface="Raleway"/>
              <a:cs typeface="Raleway"/>
              <a:sym typeface="Raleway"/>
            </a:endParaRPr>
          </a:p>
        </p:txBody>
      </p:sp>
      <p:sp>
        <p:nvSpPr>
          <p:cNvPr id="143" name="Google Shape;143;p19"/>
          <p:cNvSpPr txBox="1"/>
          <p:nvPr/>
        </p:nvSpPr>
        <p:spPr>
          <a:xfrm>
            <a:off x="3448432" y="2303219"/>
            <a:ext cx="16347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300">
                <a:solidFill>
                  <a:srgbClr val="FFFFFF"/>
                </a:solidFill>
                <a:latin typeface="Raleway"/>
                <a:ea typeface="Raleway"/>
                <a:cs typeface="Raleway"/>
                <a:sym typeface="Raleway"/>
              </a:rPr>
              <a:t>Analysis of Data</a:t>
            </a:r>
            <a:endParaRPr sz="1300">
              <a:solidFill>
                <a:srgbClr val="FFFFFF"/>
              </a:solidFill>
              <a:latin typeface="Raleway"/>
              <a:ea typeface="Raleway"/>
              <a:cs typeface="Raleway"/>
              <a:sym typeface="Raleway"/>
            </a:endParaRPr>
          </a:p>
        </p:txBody>
      </p:sp>
      <p:sp>
        <p:nvSpPr>
          <p:cNvPr id="144" name="Google Shape;144;p19"/>
          <p:cNvSpPr txBox="1"/>
          <p:nvPr/>
        </p:nvSpPr>
        <p:spPr>
          <a:xfrm>
            <a:off x="3448432" y="2704919"/>
            <a:ext cx="16347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300">
                <a:solidFill>
                  <a:srgbClr val="FFFFFF"/>
                </a:solidFill>
                <a:latin typeface="Raleway"/>
                <a:ea typeface="Raleway"/>
                <a:cs typeface="Raleway"/>
                <a:sym typeface="Raleway"/>
              </a:rPr>
              <a:t>Approach</a:t>
            </a:r>
            <a:endParaRPr sz="1300">
              <a:solidFill>
                <a:srgbClr val="FFFFFF"/>
              </a:solidFill>
              <a:latin typeface="Raleway"/>
              <a:ea typeface="Raleway"/>
              <a:cs typeface="Raleway"/>
              <a:sym typeface="Raleway"/>
            </a:endParaRPr>
          </a:p>
        </p:txBody>
      </p:sp>
      <p:sp>
        <p:nvSpPr>
          <p:cNvPr id="145" name="Google Shape;145;p19"/>
          <p:cNvSpPr txBox="1"/>
          <p:nvPr/>
        </p:nvSpPr>
        <p:spPr>
          <a:xfrm>
            <a:off x="3448432" y="3106619"/>
            <a:ext cx="16347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300">
                <a:solidFill>
                  <a:srgbClr val="FFFFFF"/>
                </a:solidFill>
                <a:latin typeface="Raleway"/>
                <a:ea typeface="Raleway"/>
                <a:cs typeface="Raleway"/>
                <a:sym typeface="Raleway"/>
              </a:rPr>
              <a:t>Implementation</a:t>
            </a:r>
            <a:endParaRPr sz="1300">
              <a:solidFill>
                <a:srgbClr val="FFFFFF"/>
              </a:solidFill>
              <a:latin typeface="Raleway"/>
              <a:ea typeface="Raleway"/>
              <a:cs typeface="Raleway"/>
              <a:sym typeface="Raleway"/>
            </a:endParaRPr>
          </a:p>
        </p:txBody>
      </p:sp>
      <p:sp>
        <p:nvSpPr>
          <p:cNvPr id="146" name="Google Shape;146;p19"/>
          <p:cNvSpPr txBox="1"/>
          <p:nvPr/>
        </p:nvSpPr>
        <p:spPr>
          <a:xfrm>
            <a:off x="3448432" y="3508319"/>
            <a:ext cx="16347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300">
                <a:solidFill>
                  <a:srgbClr val="FFFFFF"/>
                </a:solidFill>
                <a:latin typeface="Raleway"/>
                <a:ea typeface="Raleway"/>
                <a:cs typeface="Raleway"/>
                <a:sym typeface="Raleway"/>
              </a:rPr>
              <a:t>Metrics</a:t>
            </a:r>
            <a:endParaRPr sz="1300">
              <a:solidFill>
                <a:srgbClr val="FFFFFF"/>
              </a:solidFill>
              <a:latin typeface="Raleway"/>
              <a:ea typeface="Raleway"/>
              <a:cs typeface="Raleway"/>
              <a:sym typeface="Raleway"/>
            </a:endParaRPr>
          </a:p>
        </p:txBody>
      </p:sp>
      <p:sp>
        <p:nvSpPr>
          <p:cNvPr id="147" name="Google Shape;147;p19"/>
          <p:cNvSpPr txBox="1"/>
          <p:nvPr/>
        </p:nvSpPr>
        <p:spPr>
          <a:xfrm>
            <a:off x="5611135" y="2303219"/>
            <a:ext cx="12411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300">
                <a:solidFill>
                  <a:srgbClr val="FFFFFF"/>
                </a:solidFill>
                <a:latin typeface="Raleway"/>
                <a:ea typeface="Raleway"/>
                <a:cs typeface="Raleway"/>
                <a:sym typeface="Raleway"/>
              </a:rPr>
              <a:t>Results</a:t>
            </a:r>
            <a:endParaRPr sz="1300">
              <a:solidFill>
                <a:srgbClr val="FFFFFF"/>
              </a:solidFill>
              <a:latin typeface="Raleway"/>
              <a:ea typeface="Raleway"/>
              <a:cs typeface="Raleway"/>
              <a:sym typeface="Raleway"/>
            </a:endParaRPr>
          </a:p>
        </p:txBody>
      </p:sp>
      <p:sp>
        <p:nvSpPr>
          <p:cNvPr id="148" name="Google Shape;148;p19"/>
          <p:cNvSpPr txBox="1"/>
          <p:nvPr/>
        </p:nvSpPr>
        <p:spPr>
          <a:xfrm>
            <a:off x="5611124" y="2704925"/>
            <a:ext cx="13911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300">
                <a:solidFill>
                  <a:srgbClr val="FFFFFF"/>
                </a:solidFill>
                <a:latin typeface="Raleway"/>
                <a:ea typeface="Raleway"/>
                <a:cs typeface="Raleway"/>
                <a:sym typeface="Raleway"/>
              </a:rPr>
              <a:t>Improvements</a:t>
            </a:r>
            <a:endParaRPr sz="1300">
              <a:solidFill>
                <a:srgbClr val="FFFFFF"/>
              </a:solidFill>
              <a:latin typeface="Raleway"/>
              <a:ea typeface="Raleway"/>
              <a:cs typeface="Raleway"/>
              <a:sym typeface="Raleway"/>
            </a:endParaRPr>
          </a:p>
        </p:txBody>
      </p:sp>
      <p:sp>
        <p:nvSpPr>
          <p:cNvPr id="149" name="Google Shape;149;p19"/>
          <p:cNvSpPr txBox="1"/>
          <p:nvPr/>
        </p:nvSpPr>
        <p:spPr>
          <a:xfrm>
            <a:off x="5611135" y="3106619"/>
            <a:ext cx="12411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300">
                <a:solidFill>
                  <a:srgbClr val="FFFFFF"/>
                </a:solidFill>
                <a:latin typeface="Raleway"/>
                <a:ea typeface="Raleway"/>
                <a:cs typeface="Raleway"/>
                <a:sym typeface="Raleway"/>
              </a:rPr>
              <a:t>Sources</a:t>
            </a:r>
            <a:endParaRPr sz="1300">
              <a:solidFill>
                <a:srgbClr val="FFFFFF"/>
              </a:solidFill>
              <a:latin typeface="Raleway"/>
              <a:ea typeface="Raleway"/>
              <a:cs typeface="Raleway"/>
              <a:sym typeface="Raleway"/>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9" name="Shape 329"/>
        <p:cNvGrpSpPr/>
        <p:nvPr/>
      </p:nvGrpSpPr>
      <p:grpSpPr>
        <a:xfrm>
          <a:off x="0" y="0"/>
          <a:ext cx="0" cy="0"/>
          <a:chOff x="0" y="0"/>
          <a:chExt cx="0" cy="0"/>
        </a:xfrm>
      </p:grpSpPr>
      <p:sp>
        <p:nvSpPr>
          <p:cNvPr id="330" name="Google Shape;330;p37"/>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4800">
                <a:solidFill>
                  <a:srgbClr val="000000"/>
                </a:solidFill>
              </a:rPr>
              <a:t>Thank you.</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3" name="Shape 153"/>
        <p:cNvGrpSpPr/>
        <p:nvPr/>
      </p:nvGrpSpPr>
      <p:grpSpPr>
        <a:xfrm>
          <a:off x="0" y="0"/>
          <a:ext cx="0" cy="0"/>
          <a:chOff x="0" y="0"/>
          <a:chExt cx="0" cy="0"/>
        </a:xfrm>
      </p:grpSpPr>
      <p:sp>
        <p:nvSpPr>
          <p:cNvPr id="154" name="Google Shape;154;p2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Overview of Diabetic Retinopathy</a:t>
            </a:r>
            <a:endParaRPr/>
          </a:p>
        </p:txBody>
      </p:sp>
      <p:sp>
        <p:nvSpPr>
          <p:cNvPr id="155" name="Google Shape;155;p20"/>
          <p:cNvSpPr txBox="1"/>
          <p:nvPr>
            <p:ph idx="1" type="body"/>
          </p:nvPr>
        </p:nvSpPr>
        <p:spPr>
          <a:xfrm>
            <a:off x="1295325" y="2078875"/>
            <a:ext cx="7122900" cy="1326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100"/>
              <a:t>The retina is the inside layer of the eye and its main purpose is to transmit light into vision. Diabetes affects the body by constricting the blood vessels. When the blood vessels in the eye begin to constrict, it will begin to leak blood into the eye and damage the retina. After a long exposure, it can typically cause blindness in severe cases. Since the disease is slow moving and shows no symptoms until it becomes severe, it becomes difficult to treat if not properly screened.</a:t>
            </a:r>
            <a:endParaRPr sz="1100"/>
          </a:p>
        </p:txBody>
      </p:sp>
      <p:pic>
        <p:nvPicPr>
          <p:cNvPr descr="shutterstock_429987889_edited.jpg" id="156" name="Google Shape;156;p20"/>
          <p:cNvPicPr preferRelativeResize="0"/>
          <p:nvPr/>
        </p:nvPicPr>
        <p:blipFill rotWithShape="1">
          <a:blip r:embed="rId3">
            <a:alphaModFix/>
          </a:blip>
          <a:srcRect b="1381" l="12609" r="6247" t="85988"/>
          <a:stretch/>
        </p:blipFill>
        <p:spPr>
          <a:xfrm>
            <a:off x="0" y="3835670"/>
            <a:ext cx="9144000" cy="1326897"/>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999999"/>
        </a:solidFill>
      </p:bgPr>
    </p:bg>
    <p:spTree>
      <p:nvGrpSpPr>
        <p:cNvPr id="160" name="Shape 160"/>
        <p:cNvGrpSpPr/>
        <p:nvPr/>
      </p:nvGrpSpPr>
      <p:grpSpPr>
        <a:xfrm>
          <a:off x="0" y="0"/>
          <a:ext cx="0" cy="0"/>
          <a:chOff x="0" y="0"/>
          <a:chExt cx="0" cy="0"/>
        </a:xfrm>
      </p:grpSpPr>
      <p:pic>
        <p:nvPicPr>
          <p:cNvPr id="161" name="Google Shape;161;p21"/>
          <p:cNvPicPr preferRelativeResize="0"/>
          <p:nvPr/>
        </p:nvPicPr>
        <p:blipFill>
          <a:blip r:embed="rId3">
            <a:alphaModFix/>
          </a:blip>
          <a:stretch>
            <a:fillRect/>
          </a:stretch>
        </p:blipFill>
        <p:spPr>
          <a:xfrm>
            <a:off x="0" y="493075"/>
            <a:ext cx="9103550" cy="45924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5" name="Shape 165"/>
        <p:cNvGrpSpPr/>
        <p:nvPr/>
      </p:nvGrpSpPr>
      <p:grpSpPr>
        <a:xfrm>
          <a:off x="0" y="0"/>
          <a:ext cx="0" cy="0"/>
          <a:chOff x="0" y="0"/>
          <a:chExt cx="0" cy="0"/>
        </a:xfrm>
      </p:grpSpPr>
      <p:sp>
        <p:nvSpPr>
          <p:cNvPr id="166" name="Google Shape;166;p2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4 Stages of Diabetic Retinopathy				   </a:t>
            </a:r>
            <a:r>
              <a:rPr b="0" lang="en-GB"/>
              <a:t>01</a:t>
            </a:r>
            <a:endParaRPr b="0"/>
          </a:p>
        </p:txBody>
      </p:sp>
      <p:sp>
        <p:nvSpPr>
          <p:cNvPr id="167" name="Google Shape;167;p22"/>
          <p:cNvSpPr/>
          <p:nvPr/>
        </p:nvSpPr>
        <p:spPr>
          <a:xfrm>
            <a:off x="815144" y="2181675"/>
            <a:ext cx="328800" cy="328800"/>
          </a:xfrm>
          <a:prstGeom prst="ellipse">
            <a:avLst/>
          </a:prstGeom>
          <a:solidFill>
            <a:srgbClr val="00BF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solidFill>
                  <a:srgbClr val="FFFFFF"/>
                </a:solidFill>
              </a:rPr>
              <a:t>1</a:t>
            </a:r>
            <a:endParaRPr b="1" sz="800">
              <a:solidFill>
                <a:srgbClr val="FFFFFF"/>
              </a:solidFill>
            </a:endParaRPr>
          </a:p>
        </p:txBody>
      </p:sp>
      <p:sp>
        <p:nvSpPr>
          <p:cNvPr id="168" name="Google Shape;168;p22"/>
          <p:cNvSpPr txBox="1"/>
          <p:nvPr>
            <p:ph idx="1" type="body"/>
          </p:nvPr>
        </p:nvSpPr>
        <p:spPr>
          <a:xfrm>
            <a:off x="1198391" y="2103063"/>
            <a:ext cx="2832900" cy="105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1100"/>
              <a:t>Mild Nonproliferative Retinopathy</a:t>
            </a:r>
            <a:r>
              <a:rPr lang="en-GB" sz="1100"/>
              <a:t>:</a:t>
            </a:r>
            <a:endParaRPr sz="1100"/>
          </a:p>
          <a:p>
            <a:pPr indent="-298450" lvl="0" marL="457200" rtl="0" algn="l">
              <a:spcBef>
                <a:spcPts val="1600"/>
              </a:spcBef>
              <a:spcAft>
                <a:spcPts val="0"/>
              </a:spcAft>
              <a:buSzPts val="1100"/>
              <a:buChar char="-"/>
            </a:pPr>
            <a:r>
              <a:rPr lang="en-GB" sz="1100"/>
              <a:t>Small areas of blood vessels sweat and balloon</a:t>
            </a:r>
            <a:endParaRPr sz="1100"/>
          </a:p>
          <a:p>
            <a:pPr indent="-298450" lvl="0" marL="457200" rtl="0" algn="l">
              <a:spcBef>
                <a:spcPts val="0"/>
              </a:spcBef>
              <a:spcAft>
                <a:spcPts val="0"/>
              </a:spcAft>
              <a:buSzPts val="1100"/>
              <a:buChar char="-"/>
            </a:pPr>
            <a:r>
              <a:rPr lang="en-GB" sz="1100"/>
              <a:t>Microaneurysms</a:t>
            </a:r>
            <a:endParaRPr sz="1100"/>
          </a:p>
        </p:txBody>
      </p:sp>
      <p:sp>
        <p:nvSpPr>
          <p:cNvPr id="169" name="Google Shape;169;p22"/>
          <p:cNvSpPr/>
          <p:nvPr/>
        </p:nvSpPr>
        <p:spPr>
          <a:xfrm>
            <a:off x="815140" y="3404075"/>
            <a:ext cx="328800" cy="328800"/>
          </a:xfrm>
          <a:prstGeom prst="ellipse">
            <a:avLst/>
          </a:prstGeom>
          <a:solidFill>
            <a:srgbClr val="00BF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solidFill>
                  <a:srgbClr val="FFFFFF"/>
                </a:solidFill>
              </a:rPr>
              <a:t>2</a:t>
            </a:r>
            <a:endParaRPr b="1" sz="800">
              <a:solidFill>
                <a:srgbClr val="FFFFFF"/>
              </a:solidFill>
            </a:endParaRPr>
          </a:p>
        </p:txBody>
      </p:sp>
      <p:sp>
        <p:nvSpPr>
          <p:cNvPr id="170" name="Google Shape;170;p22"/>
          <p:cNvSpPr txBox="1"/>
          <p:nvPr>
            <p:ph idx="1" type="body"/>
          </p:nvPr>
        </p:nvSpPr>
        <p:spPr>
          <a:xfrm>
            <a:off x="1198391" y="3307900"/>
            <a:ext cx="2832900" cy="105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1100"/>
              <a:t>Moderate Nonproliferative Retinopathy</a:t>
            </a:r>
            <a:r>
              <a:rPr lang="en-GB" sz="1100"/>
              <a:t>:</a:t>
            </a:r>
            <a:endParaRPr sz="1100"/>
          </a:p>
          <a:p>
            <a:pPr indent="-298450" lvl="0" marL="457200" rtl="0" algn="l">
              <a:spcBef>
                <a:spcPts val="1600"/>
              </a:spcBef>
              <a:spcAft>
                <a:spcPts val="0"/>
              </a:spcAft>
              <a:buSzPts val="1100"/>
              <a:buChar char="-"/>
            </a:pPr>
            <a:r>
              <a:rPr lang="en-GB" sz="1100"/>
              <a:t>Blood vessels continue to swell and become distorted</a:t>
            </a:r>
            <a:endParaRPr sz="1100"/>
          </a:p>
        </p:txBody>
      </p:sp>
      <p:sp>
        <p:nvSpPr>
          <p:cNvPr id="171" name="Google Shape;171;p22"/>
          <p:cNvSpPr/>
          <p:nvPr/>
        </p:nvSpPr>
        <p:spPr>
          <a:xfrm>
            <a:off x="5090809" y="2181675"/>
            <a:ext cx="328800" cy="328800"/>
          </a:xfrm>
          <a:prstGeom prst="ellipse">
            <a:avLst/>
          </a:prstGeom>
          <a:solidFill>
            <a:srgbClr val="00BF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solidFill>
                  <a:srgbClr val="FFFFFF"/>
                </a:solidFill>
              </a:rPr>
              <a:t>3</a:t>
            </a:r>
            <a:endParaRPr b="1" sz="800">
              <a:solidFill>
                <a:srgbClr val="FFFFFF"/>
              </a:solidFill>
            </a:endParaRPr>
          </a:p>
        </p:txBody>
      </p:sp>
      <p:sp>
        <p:nvSpPr>
          <p:cNvPr id="172" name="Google Shape;172;p22"/>
          <p:cNvSpPr txBox="1"/>
          <p:nvPr>
            <p:ph idx="1" type="body"/>
          </p:nvPr>
        </p:nvSpPr>
        <p:spPr>
          <a:xfrm>
            <a:off x="5536112" y="2073775"/>
            <a:ext cx="2832900" cy="105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1100"/>
              <a:t>Severe Nonproliferative Retinopathy</a:t>
            </a:r>
            <a:r>
              <a:rPr lang="en-GB" sz="1100"/>
              <a:t>:</a:t>
            </a:r>
            <a:endParaRPr sz="1100"/>
          </a:p>
          <a:p>
            <a:pPr indent="-298450" lvl="0" marL="457200" rtl="0" algn="l">
              <a:spcBef>
                <a:spcPts val="1600"/>
              </a:spcBef>
              <a:spcAft>
                <a:spcPts val="0"/>
              </a:spcAft>
              <a:buSzPts val="1100"/>
              <a:buChar char="-"/>
            </a:pPr>
            <a:r>
              <a:rPr lang="en-GB" sz="1100"/>
              <a:t>Blood vessels are blocked</a:t>
            </a:r>
            <a:endParaRPr sz="1100"/>
          </a:p>
          <a:p>
            <a:pPr indent="-298450" lvl="0" marL="457200" rtl="0" algn="l">
              <a:spcBef>
                <a:spcPts val="0"/>
              </a:spcBef>
              <a:spcAft>
                <a:spcPts val="0"/>
              </a:spcAft>
              <a:buSzPts val="1100"/>
              <a:buChar char="-"/>
            </a:pPr>
            <a:r>
              <a:rPr lang="en-GB" sz="1100"/>
              <a:t>Depriving blood supply to parts of the retina</a:t>
            </a:r>
            <a:endParaRPr sz="1100"/>
          </a:p>
          <a:p>
            <a:pPr indent="-298450" lvl="0" marL="457200" rtl="0" algn="l">
              <a:spcBef>
                <a:spcPts val="0"/>
              </a:spcBef>
              <a:spcAft>
                <a:spcPts val="0"/>
              </a:spcAft>
              <a:buSzPts val="1100"/>
              <a:buChar char="-"/>
            </a:pPr>
            <a:r>
              <a:rPr lang="en-GB" sz="1100"/>
              <a:t>Begins to grow new blood vessels</a:t>
            </a:r>
            <a:endParaRPr sz="1100"/>
          </a:p>
        </p:txBody>
      </p:sp>
      <p:sp>
        <p:nvSpPr>
          <p:cNvPr id="173" name="Google Shape;173;p22"/>
          <p:cNvSpPr/>
          <p:nvPr/>
        </p:nvSpPr>
        <p:spPr>
          <a:xfrm>
            <a:off x="5090809" y="3404075"/>
            <a:ext cx="328800" cy="328800"/>
          </a:xfrm>
          <a:prstGeom prst="ellipse">
            <a:avLst/>
          </a:prstGeom>
          <a:solidFill>
            <a:srgbClr val="00BF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solidFill>
                  <a:srgbClr val="FFFFFF"/>
                </a:solidFill>
              </a:rPr>
              <a:t>4</a:t>
            </a:r>
            <a:endParaRPr b="1" sz="800">
              <a:solidFill>
                <a:srgbClr val="FFFFFF"/>
              </a:solidFill>
            </a:endParaRPr>
          </a:p>
        </p:txBody>
      </p:sp>
      <p:sp>
        <p:nvSpPr>
          <p:cNvPr id="174" name="Google Shape;174;p22"/>
          <p:cNvSpPr txBox="1"/>
          <p:nvPr>
            <p:ph idx="1" type="body"/>
          </p:nvPr>
        </p:nvSpPr>
        <p:spPr>
          <a:xfrm>
            <a:off x="5536100" y="3307900"/>
            <a:ext cx="2832900" cy="105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1100"/>
              <a:t>Proliferative Retinopathy</a:t>
            </a:r>
            <a:r>
              <a:rPr lang="en-GB" sz="1100"/>
              <a:t>:</a:t>
            </a:r>
            <a:endParaRPr sz="1100"/>
          </a:p>
          <a:p>
            <a:pPr indent="-298450" lvl="0" marL="457200" rtl="0" algn="l">
              <a:spcBef>
                <a:spcPts val="1600"/>
              </a:spcBef>
              <a:spcAft>
                <a:spcPts val="0"/>
              </a:spcAft>
              <a:buSzPts val="1100"/>
              <a:buChar char="-"/>
            </a:pPr>
            <a:r>
              <a:rPr lang="en-GB" sz="1100"/>
              <a:t>Formation of too many blood vessels</a:t>
            </a:r>
            <a:endParaRPr sz="1100"/>
          </a:p>
          <a:p>
            <a:pPr indent="-298450" lvl="0" marL="457200" rtl="0" algn="l">
              <a:spcBef>
                <a:spcPts val="0"/>
              </a:spcBef>
              <a:spcAft>
                <a:spcPts val="0"/>
              </a:spcAft>
              <a:buSzPts val="1100"/>
              <a:buChar char="-"/>
            </a:pPr>
            <a:r>
              <a:rPr lang="en-GB" sz="1100"/>
              <a:t>Vessels are weak, likely to bleed/leak</a:t>
            </a:r>
            <a:endParaRPr sz="1100"/>
          </a:p>
          <a:p>
            <a:pPr indent="-298450" lvl="0" marL="457200" rtl="0" algn="l">
              <a:spcBef>
                <a:spcPts val="0"/>
              </a:spcBef>
              <a:spcAft>
                <a:spcPts val="0"/>
              </a:spcAft>
              <a:buSzPts val="1100"/>
              <a:buChar char="-"/>
            </a:pPr>
            <a:r>
              <a:rPr lang="en-GB" sz="1100"/>
              <a:t>Scar tissue can shift, cause retinal detachment, permanent vision loss</a:t>
            </a:r>
            <a:endParaRPr sz="11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8" name="Shape 178"/>
        <p:cNvGrpSpPr/>
        <p:nvPr/>
      </p:nvGrpSpPr>
      <p:grpSpPr>
        <a:xfrm>
          <a:off x="0" y="0"/>
          <a:ext cx="0" cy="0"/>
          <a:chOff x="0" y="0"/>
          <a:chExt cx="0" cy="0"/>
        </a:xfrm>
      </p:grpSpPr>
      <p:sp>
        <p:nvSpPr>
          <p:cNvPr id="179" name="Google Shape;179;p2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4 Stages of Diabetic Retinopathy				   </a:t>
            </a:r>
            <a:r>
              <a:rPr b="0" lang="en-GB"/>
              <a:t>02</a:t>
            </a:r>
            <a:endParaRPr b="0"/>
          </a:p>
        </p:txBody>
      </p:sp>
      <p:sp>
        <p:nvSpPr>
          <p:cNvPr id="180" name="Google Shape;180;p23"/>
          <p:cNvSpPr/>
          <p:nvPr/>
        </p:nvSpPr>
        <p:spPr>
          <a:xfrm>
            <a:off x="815144" y="2181675"/>
            <a:ext cx="328800" cy="328800"/>
          </a:xfrm>
          <a:prstGeom prst="ellipse">
            <a:avLst/>
          </a:prstGeom>
          <a:solidFill>
            <a:srgbClr val="00BF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solidFill>
                  <a:srgbClr val="FFFFFF"/>
                </a:solidFill>
              </a:rPr>
              <a:t>1</a:t>
            </a:r>
            <a:endParaRPr b="1" sz="800">
              <a:solidFill>
                <a:srgbClr val="FFFFFF"/>
              </a:solidFill>
            </a:endParaRPr>
          </a:p>
        </p:txBody>
      </p:sp>
      <p:sp>
        <p:nvSpPr>
          <p:cNvPr id="181" name="Google Shape;181;p23"/>
          <p:cNvSpPr txBox="1"/>
          <p:nvPr>
            <p:ph idx="1" type="body"/>
          </p:nvPr>
        </p:nvSpPr>
        <p:spPr>
          <a:xfrm>
            <a:off x="1198391" y="2103063"/>
            <a:ext cx="2832900" cy="1051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GB" sz="1100"/>
              <a:t>Mild Nonproliferative Retinopathy</a:t>
            </a:r>
            <a:r>
              <a:rPr lang="en-GB" sz="1100"/>
              <a:t>:</a:t>
            </a:r>
            <a:endParaRPr sz="1100"/>
          </a:p>
        </p:txBody>
      </p:sp>
      <p:sp>
        <p:nvSpPr>
          <p:cNvPr id="182" name="Google Shape;182;p23"/>
          <p:cNvSpPr/>
          <p:nvPr/>
        </p:nvSpPr>
        <p:spPr>
          <a:xfrm>
            <a:off x="815140" y="3559750"/>
            <a:ext cx="328800" cy="328800"/>
          </a:xfrm>
          <a:prstGeom prst="ellipse">
            <a:avLst/>
          </a:prstGeom>
          <a:solidFill>
            <a:srgbClr val="00BF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solidFill>
                  <a:srgbClr val="FFFFFF"/>
                </a:solidFill>
              </a:rPr>
              <a:t>2</a:t>
            </a:r>
            <a:endParaRPr b="1" sz="800">
              <a:solidFill>
                <a:srgbClr val="FFFFFF"/>
              </a:solidFill>
            </a:endParaRPr>
          </a:p>
        </p:txBody>
      </p:sp>
      <p:sp>
        <p:nvSpPr>
          <p:cNvPr id="183" name="Google Shape;183;p23"/>
          <p:cNvSpPr txBox="1"/>
          <p:nvPr>
            <p:ph idx="1" type="body"/>
          </p:nvPr>
        </p:nvSpPr>
        <p:spPr>
          <a:xfrm>
            <a:off x="1198391" y="3559750"/>
            <a:ext cx="2832900" cy="1051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GB" sz="1100"/>
              <a:t>Moderate Nonproliferative Retinopathy</a:t>
            </a:r>
            <a:r>
              <a:rPr lang="en-GB" sz="1100"/>
              <a:t>:</a:t>
            </a:r>
            <a:endParaRPr sz="1100"/>
          </a:p>
        </p:txBody>
      </p:sp>
      <p:sp>
        <p:nvSpPr>
          <p:cNvPr id="184" name="Google Shape;184;p23"/>
          <p:cNvSpPr/>
          <p:nvPr/>
        </p:nvSpPr>
        <p:spPr>
          <a:xfrm>
            <a:off x="5090809" y="2181675"/>
            <a:ext cx="328800" cy="328800"/>
          </a:xfrm>
          <a:prstGeom prst="ellipse">
            <a:avLst/>
          </a:prstGeom>
          <a:solidFill>
            <a:srgbClr val="00BF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solidFill>
                  <a:srgbClr val="FFFFFF"/>
                </a:solidFill>
              </a:rPr>
              <a:t>3</a:t>
            </a:r>
            <a:endParaRPr b="1" sz="800">
              <a:solidFill>
                <a:srgbClr val="FFFFFF"/>
              </a:solidFill>
            </a:endParaRPr>
          </a:p>
        </p:txBody>
      </p:sp>
      <p:sp>
        <p:nvSpPr>
          <p:cNvPr id="185" name="Google Shape;185;p23"/>
          <p:cNvSpPr txBox="1"/>
          <p:nvPr>
            <p:ph idx="1" type="body"/>
          </p:nvPr>
        </p:nvSpPr>
        <p:spPr>
          <a:xfrm>
            <a:off x="5536112" y="2073775"/>
            <a:ext cx="2832900" cy="1051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GB" sz="1100"/>
              <a:t>Severe Nonproliferative Retinopathy</a:t>
            </a:r>
            <a:r>
              <a:rPr lang="en-GB" sz="1100"/>
              <a:t>:</a:t>
            </a:r>
            <a:endParaRPr sz="1100"/>
          </a:p>
        </p:txBody>
      </p:sp>
      <p:sp>
        <p:nvSpPr>
          <p:cNvPr id="186" name="Google Shape;186;p23"/>
          <p:cNvSpPr/>
          <p:nvPr/>
        </p:nvSpPr>
        <p:spPr>
          <a:xfrm>
            <a:off x="5090809" y="3559750"/>
            <a:ext cx="328800" cy="328800"/>
          </a:xfrm>
          <a:prstGeom prst="ellipse">
            <a:avLst/>
          </a:prstGeom>
          <a:solidFill>
            <a:srgbClr val="00BF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solidFill>
                  <a:srgbClr val="FFFFFF"/>
                </a:solidFill>
              </a:rPr>
              <a:t>4</a:t>
            </a:r>
            <a:endParaRPr b="1" sz="800">
              <a:solidFill>
                <a:srgbClr val="FFFFFF"/>
              </a:solidFill>
            </a:endParaRPr>
          </a:p>
        </p:txBody>
      </p:sp>
      <p:sp>
        <p:nvSpPr>
          <p:cNvPr id="187" name="Google Shape;187;p23"/>
          <p:cNvSpPr txBox="1"/>
          <p:nvPr>
            <p:ph idx="1" type="body"/>
          </p:nvPr>
        </p:nvSpPr>
        <p:spPr>
          <a:xfrm>
            <a:off x="5536100" y="3559750"/>
            <a:ext cx="2832900" cy="1051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GB" sz="1100"/>
              <a:t>Proliferative Retinopathy</a:t>
            </a:r>
            <a:r>
              <a:rPr lang="en-GB" sz="1100"/>
              <a:t>:</a:t>
            </a:r>
            <a:endParaRPr sz="1100"/>
          </a:p>
        </p:txBody>
      </p:sp>
      <p:pic>
        <p:nvPicPr>
          <p:cNvPr id="188" name="Google Shape;188;p23"/>
          <p:cNvPicPr preferRelativeResize="0"/>
          <p:nvPr/>
        </p:nvPicPr>
        <p:blipFill>
          <a:blip r:embed="rId3">
            <a:alphaModFix/>
          </a:blip>
          <a:stretch>
            <a:fillRect/>
          </a:stretch>
        </p:blipFill>
        <p:spPr>
          <a:xfrm>
            <a:off x="1511650" y="2403300"/>
            <a:ext cx="1703648" cy="1224123"/>
          </a:xfrm>
          <a:prstGeom prst="rect">
            <a:avLst/>
          </a:prstGeom>
          <a:noFill/>
          <a:ln>
            <a:noFill/>
          </a:ln>
        </p:spPr>
      </p:pic>
      <p:pic>
        <p:nvPicPr>
          <p:cNvPr id="189" name="Google Shape;189;p23"/>
          <p:cNvPicPr preferRelativeResize="0"/>
          <p:nvPr/>
        </p:nvPicPr>
        <p:blipFill>
          <a:blip r:embed="rId4">
            <a:alphaModFix/>
          </a:blip>
          <a:stretch>
            <a:fillRect/>
          </a:stretch>
        </p:blipFill>
        <p:spPr>
          <a:xfrm>
            <a:off x="1511643" y="3822656"/>
            <a:ext cx="1703648" cy="1224145"/>
          </a:xfrm>
          <a:prstGeom prst="rect">
            <a:avLst/>
          </a:prstGeom>
          <a:noFill/>
          <a:ln>
            <a:noFill/>
          </a:ln>
        </p:spPr>
      </p:pic>
      <p:pic>
        <p:nvPicPr>
          <p:cNvPr id="190" name="Google Shape;190;p23"/>
          <p:cNvPicPr preferRelativeResize="0"/>
          <p:nvPr/>
        </p:nvPicPr>
        <p:blipFill>
          <a:blip r:embed="rId5">
            <a:alphaModFix/>
          </a:blip>
          <a:stretch>
            <a:fillRect/>
          </a:stretch>
        </p:blipFill>
        <p:spPr>
          <a:xfrm>
            <a:off x="5935068" y="2403293"/>
            <a:ext cx="1703648" cy="1224145"/>
          </a:xfrm>
          <a:prstGeom prst="rect">
            <a:avLst/>
          </a:prstGeom>
          <a:noFill/>
          <a:ln>
            <a:noFill/>
          </a:ln>
        </p:spPr>
      </p:pic>
      <p:pic>
        <p:nvPicPr>
          <p:cNvPr id="191" name="Google Shape;191;p23"/>
          <p:cNvPicPr preferRelativeResize="0"/>
          <p:nvPr/>
        </p:nvPicPr>
        <p:blipFill>
          <a:blip r:embed="rId6">
            <a:alphaModFix/>
          </a:blip>
          <a:stretch>
            <a:fillRect/>
          </a:stretch>
        </p:blipFill>
        <p:spPr>
          <a:xfrm>
            <a:off x="5977900" y="3822650"/>
            <a:ext cx="1703648" cy="122415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5" name="Shape 195"/>
        <p:cNvGrpSpPr/>
        <p:nvPr/>
      </p:nvGrpSpPr>
      <p:grpSpPr>
        <a:xfrm>
          <a:off x="0" y="0"/>
          <a:ext cx="0" cy="0"/>
          <a:chOff x="0" y="0"/>
          <a:chExt cx="0" cy="0"/>
        </a:xfrm>
      </p:grpSpPr>
      <p:sp>
        <p:nvSpPr>
          <p:cNvPr id="196" name="Google Shape;196;p2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2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98" name="Google Shape;198;p24"/>
          <p:cNvPicPr preferRelativeResize="0"/>
          <p:nvPr/>
        </p:nvPicPr>
        <p:blipFill rotWithShape="1">
          <a:blip r:embed="rId3">
            <a:alphaModFix/>
          </a:blip>
          <a:srcRect b="0" l="990" r="0" t="10602"/>
          <a:stretch/>
        </p:blipFill>
        <p:spPr>
          <a:xfrm>
            <a:off x="729450" y="810650"/>
            <a:ext cx="7688700" cy="371938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990000"/>
        </a:solidFill>
      </p:bgPr>
    </p:bg>
    <p:spTree>
      <p:nvGrpSpPr>
        <p:cNvPr id="202" name="Shape 202"/>
        <p:cNvGrpSpPr/>
        <p:nvPr/>
      </p:nvGrpSpPr>
      <p:grpSpPr>
        <a:xfrm>
          <a:off x="0" y="0"/>
          <a:ext cx="0" cy="0"/>
          <a:chOff x="0" y="0"/>
          <a:chExt cx="0" cy="0"/>
        </a:xfrm>
      </p:grpSpPr>
      <p:sp>
        <p:nvSpPr>
          <p:cNvPr id="203" name="Google Shape;203;p25"/>
          <p:cNvSpPr txBox="1"/>
          <p:nvPr>
            <p:ph type="title"/>
          </p:nvPr>
        </p:nvSpPr>
        <p:spPr>
          <a:xfrm>
            <a:off x="729450" y="1322450"/>
            <a:ext cx="7010100" cy="350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200"/>
              <a:t>Model  objective</a:t>
            </a:r>
            <a:endParaRPr sz="1200"/>
          </a:p>
        </p:txBody>
      </p:sp>
      <p:sp>
        <p:nvSpPr>
          <p:cNvPr id="204" name="Google Shape;204;p25"/>
          <p:cNvSpPr txBox="1"/>
          <p:nvPr>
            <p:ph idx="4294967295" type="body"/>
          </p:nvPr>
        </p:nvSpPr>
        <p:spPr>
          <a:xfrm>
            <a:off x="729450" y="1749350"/>
            <a:ext cx="7010100" cy="2628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400">
                <a:solidFill>
                  <a:srgbClr val="FFFFFF"/>
                </a:solidFill>
              </a:rPr>
              <a:t>Over millions of people are affected by this disease and rely heavily on trained doctors to screen, detect and prevent diabetic retinopathy. Thanks to the Asian-Pacific Tele-</a:t>
            </a:r>
            <a:r>
              <a:rPr lang="en-GB" sz="1400">
                <a:solidFill>
                  <a:srgbClr val="FFFFFF"/>
                </a:solidFill>
              </a:rPr>
              <a:t>Ophthalmology</a:t>
            </a:r>
            <a:r>
              <a:rPr lang="en-GB" sz="1400">
                <a:solidFill>
                  <a:srgbClr val="FFFFFF"/>
                </a:solidFill>
              </a:rPr>
              <a:t> Society (APTOS) providing the data to use a machine learning model to help speed the process of screening. The overall goal of this project is to not only prevent lifelong blindness, but to further help detect other diseases in the future such as glaucoma and macular degeneration.</a:t>
            </a:r>
            <a:endParaRPr sz="1400">
              <a:solidFill>
                <a:srgbClr val="FFFFFF"/>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8" name="Shape 208"/>
        <p:cNvGrpSpPr/>
        <p:nvPr/>
      </p:nvGrpSpPr>
      <p:grpSpPr>
        <a:xfrm>
          <a:off x="0" y="0"/>
          <a:ext cx="0" cy="0"/>
          <a:chOff x="0" y="0"/>
          <a:chExt cx="0" cy="0"/>
        </a:xfrm>
      </p:grpSpPr>
      <p:sp>
        <p:nvSpPr>
          <p:cNvPr id="209" name="Google Shape;209;p26"/>
          <p:cNvSpPr txBox="1"/>
          <p:nvPr>
            <p:ph type="title"/>
          </p:nvPr>
        </p:nvSpPr>
        <p:spPr>
          <a:xfrm>
            <a:off x="730725" y="1318650"/>
            <a:ext cx="3893400" cy="103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Analysis</a:t>
            </a:r>
            <a:endParaRPr/>
          </a:p>
          <a:p>
            <a:pPr indent="0" lvl="0" marL="0" rtl="0" algn="l">
              <a:spcBef>
                <a:spcPts val="0"/>
              </a:spcBef>
              <a:spcAft>
                <a:spcPts val="0"/>
              </a:spcAft>
              <a:buNone/>
            </a:pPr>
            <a:r>
              <a:rPr b="0" lang="en-GB"/>
              <a:t>01</a:t>
            </a:r>
            <a:endParaRPr b="0"/>
          </a:p>
        </p:txBody>
      </p:sp>
      <p:sp>
        <p:nvSpPr>
          <p:cNvPr id="210" name="Google Shape;210;p26"/>
          <p:cNvSpPr txBox="1"/>
          <p:nvPr>
            <p:ph idx="1" type="body"/>
          </p:nvPr>
        </p:nvSpPr>
        <p:spPr>
          <a:xfrm>
            <a:off x="721225" y="2434125"/>
            <a:ext cx="3893400" cy="208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100"/>
              <a:t>The data that was given provided over 3600 training images with labels and over 1900 testing images to test on. From the image on the right  you can see that the label distribution seem to be heavily focused on the healthy eye. While the rest is labeled with one of the four stages of diabetic retinopathy. There is a slight imbalance and should keep this in mind if there is not enough data to work with in the end.</a:t>
            </a:r>
            <a:endParaRPr sz="1100"/>
          </a:p>
          <a:p>
            <a:pPr indent="0" lvl="0" marL="0" rtl="0" algn="l">
              <a:spcBef>
                <a:spcPts val="1600"/>
              </a:spcBef>
              <a:spcAft>
                <a:spcPts val="0"/>
              </a:spcAft>
              <a:buNone/>
            </a:pPr>
            <a:r>
              <a:t/>
            </a:r>
            <a:endParaRPr b="1" sz="1100">
              <a:solidFill>
                <a:schemeClr val="dk2"/>
              </a:solidFill>
            </a:endParaRPr>
          </a:p>
          <a:p>
            <a:pPr indent="0" lvl="0" marL="0" rtl="0" algn="l">
              <a:spcBef>
                <a:spcPts val="0"/>
              </a:spcBef>
              <a:spcAft>
                <a:spcPts val="1600"/>
              </a:spcAft>
              <a:buNone/>
            </a:pPr>
            <a:r>
              <a:t/>
            </a:r>
            <a:endParaRPr sz="1100"/>
          </a:p>
        </p:txBody>
      </p:sp>
      <p:sp>
        <p:nvSpPr>
          <p:cNvPr id="211" name="Google Shape;211;p26"/>
          <p:cNvSpPr txBox="1"/>
          <p:nvPr/>
        </p:nvSpPr>
        <p:spPr>
          <a:xfrm>
            <a:off x="5097763" y="3288888"/>
            <a:ext cx="3294300" cy="1512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700">
                <a:solidFill>
                  <a:srgbClr val="D9F0FF"/>
                </a:solidFill>
              </a:rPr>
              <a:t>.</a:t>
            </a:r>
            <a:r>
              <a:rPr lang="en-GB" sz="1800"/>
              <a:t>Data:</a:t>
            </a:r>
            <a:endParaRPr sz="1800"/>
          </a:p>
          <a:p>
            <a:pPr indent="0" lvl="0" marL="0" rtl="0" algn="l">
              <a:lnSpc>
                <a:spcPct val="115000"/>
              </a:lnSpc>
              <a:spcBef>
                <a:spcPts val="0"/>
              </a:spcBef>
              <a:spcAft>
                <a:spcPts val="0"/>
              </a:spcAft>
              <a:buNone/>
            </a:pPr>
            <a:r>
              <a:rPr lang="en-GB"/>
              <a:t>3662 training images</a:t>
            </a:r>
            <a:endParaRPr/>
          </a:p>
          <a:p>
            <a:pPr indent="0" lvl="0" marL="0" rtl="0" algn="l">
              <a:lnSpc>
                <a:spcPct val="115000"/>
              </a:lnSpc>
              <a:spcBef>
                <a:spcPts val="0"/>
              </a:spcBef>
              <a:spcAft>
                <a:spcPts val="0"/>
              </a:spcAft>
              <a:buNone/>
            </a:pPr>
            <a:r>
              <a:rPr lang="en-GB"/>
              <a:t>Label 0: 1805</a:t>
            </a:r>
            <a:r>
              <a:rPr lang="en-GB"/>
              <a:t>	</a:t>
            </a:r>
            <a:r>
              <a:rPr lang="en-GB"/>
              <a:t>Label 3: 193</a:t>
            </a:r>
            <a:endParaRPr/>
          </a:p>
          <a:p>
            <a:pPr indent="0" lvl="0" marL="0" rtl="0" algn="l">
              <a:lnSpc>
                <a:spcPct val="115000"/>
              </a:lnSpc>
              <a:spcBef>
                <a:spcPts val="0"/>
              </a:spcBef>
              <a:spcAft>
                <a:spcPts val="0"/>
              </a:spcAft>
              <a:buNone/>
            </a:pPr>
            <a:r>
              <a:rPr lang="en-GB"/>
              <a:t>Label 1: 370	Label 4: 295</a:t>
            </a:r>
            <a:endParaRPr/>
          </a:p>
          <a:p>
            <a:pPr indent="0" lvl="0" marL="0" rtl="0" algn="l">
              <a:lnSpc>
                <a:spcPct val="115000"/>
              </a:lnSpc>
              <a:spcBef>
                <a:spcPts val="0"/>
              </a:spcBef>
              <a:spcAft>
                <a:spcPts val="0"/>
              </a:spcAft>
              <a:buNone/>
            </a:pPr>
            <a:r>
              <a:rPr lang="en-GB"/>
              <a:t>Label 2: 999</a:t>
            </a:r>
            <a:endParaRPr/>
          </a:p>
        </p:txBody>
      </p:sp>
      <p:pic>
        <p:nvPicPr>
          <p:cNvPr id="212" name="Google Shape;212;p26"/>
          <p:cNvPicPr preferRelativeResize="0"/>
          <p:nvPr/>
        </p:nvPicPr>
        <p:blipFill>
          <a:blip r:embed="rId3">
            <a:alphaModFix/>
          </a:blip>
          <a:stretch>
            <a:fillRect/>
          </a:stretch>
        </p:blipFill>
        <p:spPr>
          <a:xfrm>
            <a:off x="5122600" y="980863"/>
            <a:ext cx="3244625" cy="223068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